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30"/>
  </p:notesMasterIdLst>
  <p:sldIdLst>
    <p:sldId id="316" r:id="rId2"/>
    <p:sldId id="256" r:id="rId3"/>
    <p:sldId id="296" r:id="rId4"/>
    <p:sldId id="257" r:id="rId5"/>
    <p:sldId id="297" r:id="rId6"/>
    <p:sldId id="305" r:id="rId7"/>
    <p:sldId id="270" r:id="rId8"/>
    <p:sldId id="285" r:id="rId9"/>
    <p:sldId id="259" r:id="rId10"/>
    <p:sldId id="265" r:id="rId11"/>
    <p:sldId id="273" r:id="rId12"/>
    <p:sldId id="299" r:id="rId13"/>
    <p:sldId id="310" r:id="rId14"/>
    <p:sldId id="307" r:id="rId15"/>
    <p:sldId id="262" r:id="rId16"/>
    <p:sldId id="300" r:id="rId17"/>
    <p:sldId id="306" r:id="rId18"/>
    <p:sldId id="308" r:id="rId19"/>
    <p:sldId id="309" r:id="rId20"/>
    <p:sldId id="311" r:id="rId21"/>
    <p:sldId id="282" r:id="rId22"/>
    <p:sldId id="303" r:id="rId23"/>
    <p:sldId id="284" r:id="rId24"/>
    <p:sldId id="302" r:id="rId25"/>
    <p:sldId id="283" r:id="rId26"/>
    <p:sldId id="275" r:id="rId27"/>
    <p:sldId id="304" r:id="rId28"/>
    <p:sldId id="314" r:id="rId29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31"/>
      <p:bold r:id="rId32"/>
      <p:italic r:id="rId33"/>
      <p:boldItalic r:id="rId34"/>
    </p:embeddedFont>
    <p:embeddedFont>
      <p:font typeface="Lato Light" panose="020B0604020202020204" charset="0"/>
      <p:regular r:id="rId35"/>
      <p:bold r:id="rId36"/>
      <p:italic r:id="rId37"/>
      <p:boldItalic r:id="rId38"/>
    </p:embeddedFont>
    <p:embeddedFont>
      <p:font typeface="Lato" panose="020B0604020202020204" charset="0"/>
      <p:regular r:id="rId39"/>
      <p:bold r:id="rId40"/>
      <p:italic r:id="rId41"/>
      <p:boldItalic r:id="rId42"/>
    </p:embeddedFont>
    <p:embeddedFont>
      <p:font typeface="Arial Black" panose="020B0A04020102020204" pitchFamily="34" charset="0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Roboto Slab Regular" panose="020B0604020202020204" charset="0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3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9F2"/>
    <a:srgbClr val="02BDC7"/>
    <a:srgbClr val="FFB600"/>
    <a:srgbClr val="4A5C65"/>
    <a:srgbClr val="74848C"/>
    <a:srgbClr val="FC4067"/>
    <a:srgbClr val="F66765"/>
    <a:srgbClr val="99FF99"/>
    <a:srgbClr val="F8C131"/>
    <a:srgbClr val="FD6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E225D28-81A1-47F6-B832-14334138A573}">
  <a:tblStyle styleId="{5E225D28-81A1-47F6-B832-14334138A57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029A7E8-3C45-47D5-81E7-23AC33BA362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200A46-A91F-47A3-B7BB-CD1D3FCBCAA3}" type="doc">
      <dgm:prSet loTypeId="urn:microsoft.com/office/officeart/2005/8/layout/chevron2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ACC0B30-A7BD-4BA3-95DD-C30C9D16C0DB}">
      <dgm:prSet custT="1"/>
      <dgm:spPr/>
      <dgm:t>
        <a:bodyPr/>
        <a:lstStyle/>
        <a:p>
          <a:pPr rtl="0">
            <a:lnSpc>
              <a:spcPct val="100000"/>
            </a:lnSpc>
          </a:pPr>
          <a:endParaRPr lang="ru-RU" sz="1400" dirty="0"/>
        </a:p>
      </dgm:t>
    </dgm:pt>
    <dgm:pt modelId="{F123DB4A-6656-4B49-8BCC-5FD4138CA3B8}" type="parTrans" cxnId="{B4BC0BB4-5A50-4647-B23D-F3919651DB3B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C8044787-F520-4B64-B050-8BDD9C662A44}" type="sibTrans" cxnId="{B4BC0BB4-5A50-4647-B23D-F3919651DB3B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A2E501D5-0F87-43D3-BE4A-49F5B1D42AEF}">
      <dgm:prSet custT="1"/>
      <dgm:spPr>
        <a:solidFill>
          <a:srgbClr val="FFC000"/>
        </a:solidFill>
      </dgm:spPr>
      <dgm:t>
        <a:bodyPr/>
        <a:lstStyle/>
        <a:p>
          <a:pPr rtl="0">
            <a:lnSpc>
              <a:spcPct val="100000"/>
            </a:lnSpc>
          </a:pPr>
          <a:endParaRPr lang="ru-RU" sz="1400" dirty="0">
            <a:solidFill>
              <a:srgbClr val="FFB600"/>
            </a:solidFill>
          </a:endParaRPr>
        </a:p>
      </dgm:t>
    </dgm:pt>
    <dgm:pt modelId="{49DFA3A5-A058-4FC2-887A-DD5E63ECEBE8}" type="parTrans" cxnId="{BE55A425-8E27-454F-A039-591075EDD347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9327B4E6-1A1E-4409-A070-F4C5FB0C292C}" type="sibTrans" cxnId="{BE55A425-8E27-454F-A039-591075EDD347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67F82D2A-7E37-47D2-8297-FB21048135F0}">
      <dgm:prSet custT="1"/>
      <dgm:spPr/>
      <dgm:t>
        <a:bodyPr/>
        <a:lstStyle/>
        <a:p>
          <a:pPr rtl="0">
            <a:lnSpc>
              <a:spcPct val="100000"/>
            </a:lnSpc>
          </a:pPr>
          <a:endParaRPr lang="ru-RU" sz="1400" dirty="0"/>
        </a:p>
      </dgm:t>
    </dgm:pt>
    <dgm:pt modelId="{C2295882-9B8B-4F0D-B051-400F4742167D}" type="parTrans" cxnId="{64CD8BDC-4214-4FD1-B280-363D18B163F3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B8A25A30-75AC-491E-AC09-FBB60190C7A1}" type="sibTrans" cxnId="{64CD8BDC-4214-4FD1-B280-363D18B163F3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AFF490A9-3CCF-423F-8573-D0A0C64C374C}">
      <dgm:prSet custT="1"/>
      <dgm:spPr>
        <a:solidFill>
          <a:srgbClr val="02BDC7"/>
        </a:solidFill>
        <a:ln>
          <a:solidFill>
            <a:srgbClr val="02BDC7"/>
          </a:solidFill>
        </a:ln>
      </dgm:spPr>
      <dgm:t>
        <a:bodyPr/>
        <a:lstStyle/>
        <a:p>
          <a:pPr rtl="0">
            <a:lnSpc>
              <a:spcPct val="100000"/>
            </a:lnSpc>
          </a:pPr>
          <a:endParaRPr lang="ru-RU" sz="1400" dirty="0"/>
        </a:p>
      </dgm:t>
    </dgm:pt>
    <dgm:pt modelId="{1795E745-081B-4C72-9E5F-EE9D38ABBCA4}" type="parTrans" cxnId="{1212F994-C303-4178-AC5D-7C405CD59FEF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91988DF3-D11D-4634-AC27-DD4B86D55B6F}" type="sibTrans" cxnId="{1212F994-C303-4178-AC5D-7C405CD59FEF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9E114FAF-D7F6-4284-8075-50FD3FD1B94C}">
      <dgm:prSet custT="1"/>
      <dgm:spPr/>
      <dgm:t>
        <a:bodyPr/>
        <a:lstStyle/>
        <a:p>
          <a:pPr rtl="0">
            <a:lnSpc>
              <a:spcPct val="100000"/>
            </a:lnSpc>
          </a:pPr>
          <a:endParaRPr lang="ru-RU" sz="1400" dirty="0"/>
        </a:p>
      </dgm:t>
    </dgm:pt>
    <dgm:pt modelId="{1360A815-9609-4987-AB00-F0FE8E79077D}" type="parTrans" cxnId="{29E92B6F-8CC1-4948-95C8-3E90FC7CCA6D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C0C901E5-1432-494C-AEAF-B2F7BCE28EF1}" type="sibTrans" cxnId="{29E92B6F-8CC1-4948-95C8-3E90FC7CCA6D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40CBC460-9B73-450C-810A-D20D12A9210C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dirty="0" err="1" smtClean="0"/>
            <a:t>надшвидкий</a:t>
          </a:r>
          <a:r>
            <a:rPr lang="uk-UA" sz="1400" dirty="0" smtClean="0"/>
            <a:t> розвиток технологій</a:t>
          </a:r>
          <a:endParaRPr lang="ru-RU" sz="1400" dirty="0"/>
        </a:p>
      </dgm:t>
    </dgm:pt>
    <dgm:pt modelId="{0C36DB73-120E-45DC-B2DD-DD9F30CF2911}" type="parTrans" cxnId="{7B491D7D-6A7E-4402-9A92-B4BCEC1F0F38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D458B3BB-E2DC-4AFC-8E18-D4D143B50F4D}" type="sibTrans" cxnId="{7B491D7D-6A7E-4402-9A92-B4BCEC1F0F38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CACB6675-1680-489D-8C43-7FAD89380B3A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dirty="0" smtClean="0"/>
            <a:t>брак спеціалістів технічних спеціальностей</a:t>
          </a:r>
          <a:endParaRPr lang="ru-RU" sz="1400" dirty="0"/>
        </a:p>
      </dgm:t>
    </dgm:pt>
    <dgm:pt modelId="{907C75FD-77C6-4FBD-8E22-8926887AE259}" type="parTrans" cxnId="{B051A4C8-E76C-4076-BBF3-26787A0B984F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F9849B1C-C47C-4D09-820A-D24FA46FC354}" type="sibTrans" cxnId="{B051A4C8-E76C-4076-BBF3-26787A0B984F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19E1FE32-0A14-469A-BAFC-9962A5CBD6EC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dirty="0" smtClean="0"/>
            <a:t>інтегрованість різних галузей знань</a:t>
          </a:r>
          <a:endParaRPr lang="ru-RU" sz="1400" dirty="0" smtClean="0"/>
        </a:p>
        <a:p>
          <a:pPr marL="114300" lvl="1" indent="0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235608E1-A7BB-4965-9861-54CEFF261608}" type="parTrans" cxnId="{0DEEFE64-213E-4FAF-AA63-59DD047013E6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91376210-FB91-47A4-878B-3D50E5365CF9}" type="sibTrans" cxnId="{0DEEFE64-213E-4FAF-AA63-59DD047013E6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E47032E7-CAA2-449E-90CD-E545F41BAE1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dirty="0" smtClean="0"/>
            <a:t>відповідність запитам сучасного ринку праці</a:t>
          </a:r>
          <a:endParaRPr lang="ru-RU" sz="1400" dirty="0"/>
        </a:p>
      </dgm:t>
    </dgm:pt>
    <dgm:pt modelId="{7009532A-A531-48D2-9338-BA3BE0D04183}" type="parTrans" cxnId="{387EC22C-E021-4BE1-96A3-596DD5F9E1DE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1D8D7C9F-F95F-4AB9-8530-34CF7237E45A}" type="sibTrans" cxnId="{387EC22C-E021-4BE1-96A3-596DD5F9E1DE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08F945FE-CE5E-4874-97B2-FE5528822149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dirty="0" smtClean="0"/>
            <a:t>тренд сучасної інноваційної освіти</a:t>
          </a:r>
          <a:endParaRPr lang="ru-RU" sz="1400" dirty="0" smtClean="0"/>
        </a:p>
        <a:p>
          <a:pPr marL="114300" lvl="1" indent="0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0A0A1B9B-0BC6-45CF-856F-027B65BBB82A}" type="parTrans" cxnId="{25A3AC56-17DC-4C2A-ADE2-2C3B144A3918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B1F235E1-8B28-4CEE-B232-CE58AC073F6C}" type="sibTrans" cxnId="{25A3AC56-17DC-4C2A-ADE2-2C3B144A3918}">
      <dgm:prSet/>
      <dgm:spPr/>
      <dgm:t>
        <a:bodyPr/>
        <a:lstStyle/>
        <a:p>
          <a:pPr>
            <a:lnSpc>
              <a:spcPct val="100000"/>
            </a:lnSpc>
          </a:pPr>
          <a:endParaRPr lang="ru-RU" sz="1400"/>
        </a:p>
      </dgm:t>
    </dgm:pt>
    <dgm:pt modelId="{BE8FDB80-8C16-433C-8D14-7C54870422F4}">
      <dgm:prSet custT="1"/>
      <dgm:spPr/>
      <dgm:t>
        <a:bodyPr/>
        <a:lstStyle/>
        <a:p>
          <a:pPr marL="114300" lvl="1" indent="0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0954B4B6-06B3-4484-B4A1-21002AA6B2D0}" type="parTrans" cxnId="{ABE72F51-4107-49FC-82EA-4E7B663CC6AE}">
      <dgm:prSet/>
      <dgm:spPr/>
      <dgm:t>
        <a:bodyPr/>
        <a:lstStyle/>
        <a:p>
          <a:endParaRPr lang="ru-RU"/>
        </a:p>
      </dgm:t>
    </dgm:pt>
    <dgm:pt modelId="{7E0C3063-65E0-4EC6-8C72-CA199643EE9B}" type="sibTrans" cxnId="{ABE72F51-4107-49FC-82EA-4E7B663CC6AE}">
      <dgm:prSet/>
      <dgm:spPr/>
      <dgm:t>
        <a:bodyPr/>
        <a:lstStyle/>
        <a:p>
          <a:endParaRPr lang="ru-RU"/>
        </a:p>
      </dgm:t>
    </dgm:pt>
    <dgm:pt modelId="{F82FD54D-1ACC-4C72-A6C1-4EF38E22D449}">
      <dgm:prSet custT="1"/>
      <dgm:spPr/>
      <dgm:t>
        <a:bodyPr/>
        <a:lstStyle/>
        <a:p>
          <a:pPr marL="114300" lvl="1" indent="0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B3A42591-5A5C-4EC4-AB41-FC12448680BF}" type="parTrans" cxnId="{9CB4B653-67F2-4414-8305-632EC1ECD4F6}">
      <dgm:prSet/>
      <dgm:spPr/>
    </dgm:pt>
    <dgm:pt modelId="{CC687BB4-1A9D-43B1-9171-5C9F886EE902}" type="sibTrans" cxnId="{9CB4B653-67F2-4414-8305-632EC1ECD4F6}">
      <dgm:prSet/>
      <dgm:spPr/>
    </dgm:pt>
    <dgm:pt modelId="{2478A3D5-6022-4885-BA7F-77B03058A310}" type="pres">
      <dgm:prSet presAssocID="{3C200A46-A91F-47A3-B7BB-CD1D3FCBCA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8CFE80-0AC1-4AD1-A35B-09236F0698E9}" type="pres">
      <dgm:prSet presAssocID="{4ACC0B30-A7BD-4BA3-95DD-C30C9D16C0DB}" presName="composite" presStyleCnt="0"/>
      <dgm:spPr/>
    </dgm:pt>
    <dgm:pt modelId="{D7946F2D-D6A7-4F95-991F-4C1A80E4EC6A}" type="pres">
      <dgm:prSet presAssocID="{4ACC0B30-A7BD-4BA3-95DD-C30C9D16C0D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08759-592E-45FF-9DDE-9A189B1D2024}" type="pres">
      <dgm:prSet presAssocID="{4ACC0B30-A7BD-4BA3-95DD-C30C9D16C0D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337FB-D0B8-4369-8048-D4826DC871ED}" type="pres">
      <dgm:prSet presAssocID="{C8044787-F520-4B64-B050-8BDD9C662A44}" presName="sp" presStyleCnt="0"/>
      <dgm:spPr/>
    </dgm:pt>
    <dgm:pt modelId="{8AF23F3B-621F-42B9-8923-01EC4C9B4A78}" type="pres">
      <dgm:prSet presAssocID="{A2E501D5-0F87-43D3-BE4A-49F5B1D42AEF}" presName="composite" presStyleCnt="0"/>
      <dgm:spPr/>
    </dgm:pt>
    <dgm:pt modelId="{ABB4508A-540A-47C4-BEF4-B5F5B332C6A9}" type="pres">
      <dgm:prSet presAssocID="{A2E501D5-0F87-43D3-BE4A-49F5B1D42AEF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123A5-3E72-40DF-952B-CA92C0A6ECF5}" type="pres">
      <dgm:prSet presAssocID="{A2E501D5-0F87-43D3-BE4A-49F5B1D42AE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8D611-95E5-45E0-803E-A98D657ADC9C}" type="pres">
      <dgm:prSet presAssocID="{9327B4E6-1A1E-4409-A070-F4C5FB0C292C}" presName="sp" presStyleCnt="0"/>
      <dgm:spPr/>
    </dgm:pt>
    <dgm:pt modelId="{B3745F71-94AD-4827-8FF0-8D954DE15F21}" type="pres">
      <dgm:prSet presAssocID="{67F82D2A-7E37-47D2-8297-FB21048135F0}" presName="composite" presStyleCnt="0"/>
      <dgm:spPr/>
    </dgm:pt>
    <dgm:pt modelId="{16AD9DFE-35D7-47E6-82B9-9865D6AC766D}" type="pres">
      <dgm:prSet presAssocID="{67F82D2A-7E37-47D2-8297-FB21048135F0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70D83-391E-4026-B772-6B7FD5CE640E}" type="pres">
      <dgm:prSet presAssocID="{67F82D2A-7E37-47D2-8297-FB21048135F0}" presName="descendantText" presStyleLbl="alignAcc1" presStyleIdx="2" presStyleCnt="5" custLinFactNeighborX="422" custLinFactNeighborY="3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345E9-46D7-4A9D-AA05-1FB3DD02D32F}" type="pres">
      <dgm:prSet presAssocID="{B8A25A30-75AC-491E-AC09-FBB60190C7A1}" presName="sp" presStyleCnt="0"/>
      <dgm:spPr/>
    </dgm:pt>
    <dgm:pt modelId="{AC781F51-FE60-48A5-92A7-96AA4C7C727A}" type="pres">
      <dgm:prSet presAssocID="{AFF490A9-3CCF-423F-8573-D0A0C64C374C}" presName="composite" presStyleCnt="0"/>
      <dgm:spPr/>
    </dgm:pt>
    <dgm:pt modelId="{80EA9648-6183-4B64-A96B-009FCAEF407B}" type="pres">
      <dgm:prSet presAssocID="{AFF490A9-3CCF-423F-8573-D0A0C64C374C}" presName="parentText" presStyleLbl="alignNode1" presStyleIdx="3" presStyleCnt="5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9538E-9811-4254-8D37-CB21F8C5E5CC}" type="pres">
      <dgm:prSet presAssocID="{AFF490A9-3CCF-423F-8573-D0A0C64C374C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4C950-A322-4051-AB9A-27C350D80CB0}" type="pres">
      <dgm:prSet presAssocID="{91988DF3-D11D-4634-AC27-DD4B86D55B6F}" presName="sp" presStyleCnt="0"/>
      <dgm:spPr/>
    </dgm:pt>
    <dgm:pt modelId="{71D123B1-1422-46B9-9767-51E80AFC1F96}" type="pres">
      <dgm:prSet presAssocID="{9E114FAF-D7F6-4284-8075-50FD3FD1B94C}" presName="composite" presStyleCnt="0"/>
      <dgm:spPr/>
    </dgm:pt>
    <dgm:pt modelId="{17C799A9-F2D7-467A-A42A-E7D1AF40650C}" type="pres">
      <dgm:prSet presAssocID="{9E114FAF-D7F6-4284-8075-50FD3FD1B94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14FF7-2DCB-4037-BF07-8D7D4B80FCDB}" type="pres">
      <dgm:prSet presAssocID="{9E114FAF-D7F6-4284-8075-50FD3FD1B94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1DB582-EA8F-4571-8FAB-07C11F059CF3}" type="presOf" srcId="{F82FD54D-1ACC-4C72-A6C1-4EF38E22D449}" destId="{58C14FF7-2DCB-4037-BF07-8D7D4B80FCDB}" srcOrd="0" destOrd="0" presId="urn:microsoft.com/office/officeart/2005/8/layout/chevron2"/>
    <dgm:cxn modelId="{7C5B5375-DCF5-4929-B4A0-84BDA77F9C87}" type="presOf" srcId="{BE8FDB80-8C16-433C-8D14-7C54870422F4}" destId="{96F70D83-391E-4026-B772-6B7FD5CE640E}" srcOrd="0" destOrd="0" presId="urn:microsoft.com/office/officeart/2005/8/layout/chevron2"/>
    <dgm:cxn modelId="{ABE72F51-4107-49FC-82EA-4E7B663CC6AE}" srcId="{67F82D2A-7E37-47D2-8297-FB21048135F0}" destId="{BE8FDB80-8C16-433C-8D14-7C54870422F4}" srcOrd="0" destOrd="0" parTransId="{0954B4B6-06B3-4484-B4A1-21002AA6B2D0}" sibTransId="{7E0C3063-65E0-4EC6-8C72-CA199643EE9B}"/>
    <dgm:cxn modelId="{60594D5D-2AE5-42F4-AC4A-B841AB3D0581}" type="presOf" srcId="{9E114FAF-D7F6-4284-8075-50FD3FD1B94C}" destId="{17C799A9-F2D7-467A-A42A-E7D1AF40650C}" srcOrd="0" destOrd="0" presId="urn:microsoft.com/office/officeart/2005/8/layout/chevron2"/>
    <dgm:cxn modelId="{387EC22C-E021-4BE1-96A3-596DD5F9E1DE}" srcId="{AFF490A9-3CCF-423F-8573-D0A0C64C374C}" destId="{E47032E7-CAA2-449E-90CD-E545F41BAE13}" srcOrd="0" destOrd="0" parTransId="{7009532A-A531-48D2-9338-BA3BE0D04183}" sibTransId="{1D8D7C9F-F95F-4AB9-8530-34CF7237E45A}"/>
    <dgm:cxn modelId="{6D8BAE86-4956-4606-B018-A673621FD7EB}" type="presOf" srcId="{67F82D2A-7E37-47D2-8297-FB21048135F0}" destId="{16AD9DFE-35D7-47E6-82B9-9865D6AC766D}" srcOrd="0" destOrd="0" presId="urn:microsoft.com/office/officeart/2005/8/layout/chevron2"/>
    <dgm:cxn modelId="{B4BC0BB4-5A50-4647-B23D-F3919651DB3B}" srcId="{3C200A46-A91F-47A3-B7BB-CD1D3FCBCAA3}" destId="{4ACC0B30-A7BD-4BA3-95DD-C30C9D16C0DB}" srcOrd="0" destOrd="0" parTransId="{F123DB4A-6656-4B49-8BCC-5FD4138CA3B8}" sibTransId="{C8044787-F520-4B64-B050-8BDD9C662A44}"/>
    <dgm:cxn modelId="{AE44F22F-6320-44C7-BC2C-D5DBF34EA0DC}" type="presOf" srcId="{CACB6675-1680-489D-8C43-7FAD89380B3A}" destId="{B61123A5-3E72-40DF-952B-CA92C0A6ECF5}" srcOrd="0" destOrd="0" presId="urn:microsoft.com/office/officeart/2005/8/layout/chevron2"/>
    <dgm:cxn modelId="{219D4F82-384D-4D1B-8026-AB2944DAE43D}" type="presOf" srcId="{08F945FE-CE5E-4874-97B2-FE5528822149}" destId="{58C14FF7-2DCB-4037-BF07-8D7D4B80FCDB}" srcOrd="0" destOrd="1" presId="urn:microsoft.com/office/officeart/2005/8/layout/chevron2"/>
    <dgm:cxn modelId="{3B8FE8FB-A101-4898-B66A-071A9EE2F8C3}" type="presOf" srcId="{A2E501D5-0F87-43D3-BE4A-49F5B1D42AEF}" destId="{ABB4508A-540A-47C4-BEF4-B5F5B332C6A9}" srcOrd="0" destOrd="0" presId="urn:microsoft.com/office/officeart/2005/8/layout/chevron2"/>
    <dgm:cxn modelId="{C7DAD4E0-E7BA-4533-9D56-D8C33875C035}" type="presOf" srcId="{3C200A46-A91F-47A3-B7BB-CD1D3FCBCAA3}" destId="{2478A3D5-6022-4885-BA7F-77B03058A310}" srcOrd="0" destOrd="0" presId="urn:microsoft.com/office/officeart/2005/8/layout/chevron2"/>
    <dgm:cxn modelId="{B051A4C8-E76C-4076-BBF3-26787A0B984F}" srcId="{A2E501D5-0F87-43D3-BE4A-49F5B1D42AEF}" destId="{CACB6675-1680-489D-8C43-7FAD89380B3A}" srcOrd="0" destOrd="0" parTransId="{907C75FD-77C6-4FBD-8E22-8926887AE259}" sibTransId="{F9849B1C-C47C-4D09-820A-D24FA46FC354}"/>
    <dgm:cxn modelId="{1212F994-C303-4178-AC5D-7C405CD59FEF}" srcId="{3C200A46-A91F-47A3-B7BB-CD1D3FCBCAA3}" destId="{AFF490A9-3CCF-423F-8573-D0A0C64C374C}" srcOrd="3" destOrd="0" parTransId="{1795E745-081B-4C72-9E5F-EE9D38ABBCA4}" sibTransId="{91988DF3-D11D-4634-AC27-DD4B86D55B6F}"/>
    <dgm:cxn modelId="{9CB4B653-67F2-4414-8305-632EC1ECD4F6}" srcId="{9E114FAF-D7F6-4284-8075-50FD3FD1B94C}" destId="{F82FD54D-1ACC-4C72-A6C1-4EF38E22D449}" srcOrd="0" destOrd="0" parTransId="{B3A42591-5A5C-4EC4-AB41-FC12448680BF}" sibTransId="{CC687BB4-1A9D-43B1-9171-5C9F886EE902}"/>
    <dgm:cxn modelId="{777A7F55-93CD-4450-B60B-85361BDA676D}" type="presOf" srcId="{4ACC0B30-A7BD-4BA3-95DD-C30C9D16C0DB}" destId="{D7946F2D-D6A7-4F95-991F-4C1A80E4EC6A}" srcOrd="0" destOrd="0" presId="urn:microsoft.com/office/officeart/2005/8/layout/chevron2"/>
    <dgm:cxn modelId="{25A3AC56-17DC-4C2A-ADE2-2C3B144A3918}" srcId="{9E114FAF-D7F6-4284-8075-50FD3FD1B94C}" destId="{08F945FE-CE5E-4874-97B2-FE5528822149}" srcOrd="1" destOrd="0" parTransId="{0A0A1B9B-0BC6-45CF-856F-027B65BBB82A}" sibTransId="{B1F235E1-8B28-4CEE-B232-CE58AC073F6C}"/>
    <dgm:cxn modelId="{0774FCA6-9658-472A-AAC4-24D7667C51FB}" type="presOf" srcId="{19E1FE32-0A14-469A-BAFC-9962A5CBD6EC}" destId="{96F70D83-391E-4026-B772-6B7FD5CE640E}" srcOrd="0" destOrd="1" presId="urn:microsoft.com/office/officeart/2005/8/layout/chevron2"/>
    <dgm:cxn modelId="{64CD8BDC-4214-4FD1-B280-363D18B163F3}" srcId="{3C200A46-A91F-47A3-B7BB-CD1D3FCBCAA3}" destId="{67F82D2A-7E37-47D2-8297-FB21048135F0}" srcOrd="2" destOrd="0" parTransId="{C2295882-9B8B-4F0D-B051-400F4742167D}" sibTransId="{B8A25A30-75AC-491E-AC09-FBB60190C7A1}"/>
    <dgm:cxn modelId="{BE55A425-8E27-454F-A039-591075EDD347}" srcId="{3C200A46-A91F-47A3-B7BB-CD1D3FCBCAA3}" destId="{A2E501D5-0F87-43D3-BE4A-49F5B1D42AEF}" srcOrd="1" destOrd="0" parTransId="{49DFA3A5-A058-4FC2-887A-DD5E63ECEBE8}" sibTransId="{9327B4E6-1A1E-4409-A070-F4C5FB0C292C}"/>
    <dgm:cxn modelId="{E103FB86-CC8D-4C9F-9388-63A65337560F}" type="presOf" srcId="{E47032E7-CAA2-449E-90CD-E545F41BAE13}" destId="{E009538E-9811-4254-8D37-CB21F8C5E5CC}" srcOrd="0" destOrd="0" presId="urn:microsoft.com/office/officeart/2005/8/layout/chevron2"/>
    <dgm:cxn modelId="{F5962EF9-A6F7-4CB5-841C-59479F97ACA8}" type="presOf" srcId="{40CBC460-9B73-450C-810A-D20D12A9210C}" destId="{48308759-592E-45FF-9DDE-9A189B1D2024}" srcOrd="0" destOrd="0" presId="urn:microsoft.com/office/officeart/2005/8/layout/chevron2"/>
    <dgm:cxn modelId="{7B491D7D-6A7E-4402-9A92-B4BCEC1F0F38}" srcId="{4ACC0B30-A7BD-4BA3-95DD-C30C9D16C0DB}" destId="{40CBC460-9B73-450C-810A-D20D12A9210C}" srcOrd="0" destOrd="0" parTransId="{0C36DB73-120E-45DC-B2DD-DD9F30CF2911}" sibTransId="{D458B3BB-E2DC-4AFC-8E18-D4D143B50F4D}"/>
    <dgm:cxn modelId="{EB8E85A9-B813-417E-A58B-2CA0C682DAB2}" type="presOf" srcId="{AFF490A9-3CCF-423F-8573-D0A0C64C374C}" destId="{80EA9648-6183-4B64-A96B-009FCAEF407B}" srcOrd="0" destOrd="0" presId="urn:microsoft.com/office/officeart/2005/8/layout/chevron2"/>
    <dgm:cxn modelId="{0DEEFE64-213E-4FAF-AA63-59DD047013E6}" srcId="{67F82D2A-7E37-47D2-8297-FB21048135F0}" destId="{19E1FE32-0A14-469A-BAFC-9962A5CBD6EC}" srcOrd="1" destOrd="0" parTransId="{235608E1-A7BB-4965-9861-54CEFF261608}" sibTransId="{91376210-FB91-47A4-878B-3D50E5365CF9}"/>
    <dgm:cxn modelId="{29E92B6F-8CC1-4948-95C8-3E90FC7CCA6D}" srcId="{3C200A46-A91F-47A3-B7BB-CD1D3FCBCAA3}" destId="{9E114FAF-D7F6-4284-8075-50FD3FD1B94C}" srcOrd="4" destOrd="0" parTransId="{1360A815-9609-4987-AB00-F0FE8E79077D}" sibTransId="{C0C901E5-1432-494C-AEAF-B2F7BCE28EF1}"/>
    <dgm:cxn modelId="{F9A8935E-577C-4418-B7AC-E54C72A71DD9}" type="presParOf" srcId="{2478A3D5-6022-4885-BA7F-77B03058A310}" destId="{658CFE80-0AC1-4AD1-A35B-09236F0698E9}" srcOrd="0" destOrd="0" presId="urn:microsoft.com/office/officeart/2005/8/layout/chevron2"/>
    <dgm:cxn modelId="{A33003BC-BAE7-4825-A85E-4AAB3E637421}" type="presParOf" srcId="{658CFE80-0AC1-4AD1-A35B-09236F0698E9}" destId="{D7946F2D-D6A7-4F95-991F-4C1A80E4EC6A}" srcOrd="0" destOrd="0" presId="urn:microsoft.com/office/officeart/2005/8/layout/chevron2"/>
    <dgm:cxn modelId="{6A9343F8-CC6A-4194-BAAD-FFA8BFAC5EF6}" type="presParOf" srcId="{658CFE80-0AC1-4AD1-A35B-09236F0698E9}" destId="{48308759-592E-45FF-9DDE-9A189B1D2024}" srcOrd="1" destOrd="0" presId="urn:microsoft.com/office/officeart/2005/8/layout/chevron2"/>
    <dgm:cxn modelId="{8C7916B1-2ABE-41D3-A10F-2074FF5823B7}" type="presParOf" srcId="{2478A3D5-6022-4885-BA7F-77B03058A310}" destId="{06A337FB-D0B8-4369-8048-D4826DC871ED}" srcOrd="1" destOrd="0" presId="urn:microsoft.com/office/officeart/2005/8/layout/chevron2"/>
    <dgm:cxn modelId="{0962BB2A-F456-4379-BEBD-8A90B700A51F}" type="presParOf" srcId="{2478A3D5-6022-4885-BA7F-77B03058A310}" destId="{8AF23F3B-621F-42B9-8923-01EC4C9B4A78}" srcOrd="2" destOrd="0" presId="urn:microsoft.com/office/officeart/2005/8/layout/chevron2"/>
    <dgm:cxn modelId="{1DF357A6-40A7-444D-97DD-FDF342397ECC}" type="presParOf" srcId="{8AF23F3B-621F-42B9-8923-01EC4C9B4A78}" destId="{ABB4508A-540A-47C4-BEF4-B5F5B332C6A9}" srcOrd="0" destOrd="0" presId="urn:microsoft.com/office/officeart/2005/8/layout/chevron2"/>
    <dgm:cxn modelId="{1E8279D1-D116-4098-BFD2-D470D26683C3}" type="presParOf" srcId="{8AF23F3B-621F-42B9-8923-01EC4C9B4A78}" destId="{B61123A5-3E72-40DF-952B-CA92C0A6ECF5}" srcOrd="1" destOrd="0" presId="urn:microsoft.com/office/officeart/2005/8/layout/chevron2"/>
    <dgm:cxn modelId="{2ED4BAC3-B0B2-48D7-82CF-4870D74940AF}" type="presParOf" srcId="{2478A3D5-6022-4885-BA7F-77B03058A310}" destId="{49D8D611-95E5-45E0-803E-A98D657ADC9C}" srcOrd="3" destOrd="0" presId="urn:microsoft.com/office/officeart/2005/8/layout/chevron2"/>
    <dgm:cxn modelId="{94383D62-F5D3-4B99-B323-9D46F401CC68}" type="presParOf" srcId="{2478A3D5-6022-4885-BA7F-77B03058A310}" destId="{B3745F71-94AD-4827-8FF0-8D954DE15F21}" srcOrd="4" destOrd="0" presId="urn:microsoft.com/office/officeart/2005/8/layout/chevron2"/>
    <dgm:cxn modelId="{27A1BEE2-DBDC-4A82-AB93-366586D09D58}" type="presParOf" srcId="{B3745F71-94AD-4827-8FF0-8D954DE15F21}" destId="{16AD9DFE-35D7-47E6-82B9-9865D6AC766D}" srcOrd="0" destOrd="0" presId="urn:microsoft.com/office/officeart/2005/8/layout/chevron2"/>
    <dgm:cxn modelId="{05E5E677-31B5-455A-8FAA-76064D016439}" type="presParOf" srcId="{B3745F71-94AD-4827-8FF0-8D954DE15F21}" destId="{96F70D83-391E-4026-B772-6B7FD5CE640E}" srcOrd="1" destOrd="0" presId="urn:microsoft.com/office/officeart/2005/8/layout/chevron2"/>
    <dgm:cxn modelId="{3623C6F5-63EC-4F19-8E4A-095D6D46D3EC}" type="presParOf" srcId="{2478A3D5-6022-4885-BA7F-77B03058A310}" destId="{B50345E9-46D7-4A9D-AA05-1FB3DD02D32F}" srcOrd="5" destOrd="0" presId="urn:microsoft.com/office/officeart/2005/8/layout/chevron2"/>
    <dgm:cxn modelId="{B3422EC3-5A7E-4D7A-9F5D-3C59AEB0CD04}" type="presParOf" srcId="{2478A3D5-6022-4885-BA7F-77B03058A310}" destId="{AC781F51-FE60-48A5-92A7-96AA4C7C727A}" srcOrd="6" destOrd="0" presId="urn:microsoft.com/office/officeart/2005/8/layout/chevron2"/>
    <dgm:cxn modelId="{BEC516E2-ACBF-4A43-BCA1-7E0F5E2A9E9A}" type="presParOf" srcId="{AC781F51-FE60-48A5-92A7-96AA4C7C727A}" destId="{80EA9648-6183-4B64-A96B-009FCAEF407B}" srcOrd="0" destOrd="0" presId="urn:microsoft.com/office/officeart/2005/8/layout/chevron2"/>
    <dgm:cxn modelId="{A1A8098F-3FCB-423B-8085-2691828285EE}" type="presParOf" srcId="{AC781F51-FE60-48A5-92A7-96AA4C7C727A}" destId="{E009538E-9811-4254-8D37-CB21F8C5E5CC}" srcOrd="1" destOrd="0" presId="urn:microsoft.com/office/officeart/2005/8/layout/chevron2"/>
    <dgm:cxn modelId="{A5188520-D0CD-43A9-A04B-4B9500B1B239}" type="presParOf" srcId="{2478A3D5-6022-4885-BA7F-77B03058A310}" destId="{8D84C950-A322-4051-AB9A-27C350D80CB0}" srcOrd="7" destOrd="0" presId="urn:microsoft.com/office/officeart/2005/8/layout/chevron2"/>
    <dgm:cxn modelId="{7F473319-37E3-4A1B-9122-DE9813B6117A}" type="presParOf" srcId="{2478A3D5-6022-4885-BA7F-77B03058A310}" destId="{71D123B1-1422-46B9-9767-51E80AFC1F96}" srcOrd="8" destOrd="0" presId="urn:microsoft.com/office/officeart/2005/8/layout/chevron2"/>
    <dgm:cxn modelId="{EC7B4BB8-D023-485F-BB22-838B42992342}" type="presParOf" srcId="{71D123B1-1422-46B9-9767-51E80AFC1F96}" destId="{17C799A9-F2D7-467A-A42A-E7D1AF40650C}" srcOrd="0" destOrd="0" presId="urn:microsoft.com/office/officeart/2005/8/layout/chevron2"/>
    <dgm:cxn modelId="{B90BB9A4-06E0-4DD4-82D2-15981CB7C37D}" type="presParOf" srcId="{71D123B1-1422-46B9-9767-51E80AFC1F96}" destId="{58C14FF7-2DCB-4037-BF07-8D7D4B80FCD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46F2D-D6A7-4F95-991F-4C1A80E4EC6A}">
      <dsp:nvSpPr>
        <dsp:cNvPr id="0" name=""/>
        <dsp:cNvSpPr/>
      </dsp:nvSpPr>
      <dsp:spPr>
        <a:xfrm rot="5400000">
          <a:off x="-112288" y="114597"/>
          <a:ext cx="748589" cy="524012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1" y="264314"/>
        <a:ext cx="524012" cy="224577"/>
      </dsp:txXfrm>
    </dsp:sp>
    <dsp:sp modelId="{48308759-592E-45FF-9DDE-9A189B1D2024}">
      <dsp:nvSpPr>
        <dsp:cNvPr id="0" name=""/>
        <dsp:cNvSpPr/>
      </dsp:nvSpPr>
      <dsp:spPr>
        <a:xfrm rot="5400000">
          <a:off x="2269742" y="-1743420"/>
          <a:ext cx="486582" cy="39780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400" kern="1200" dirty="0" err="1" smtClean="0"/>
            <a:t>надшвидкий</a:t>
          </a:r>
          <a:r>
            <a:rPr lang="uk-UA" sz="1400" kern="1200" dirty="0" smtClean="0"/>
            <a:t> розвиток технологій</a:t>
          </a:r>
          <a:endParaRPr lang="ru-RU" sz="1400" kern="1200" dirty="0"/>
        </a:p>
      </dsp:txBody>
      <dsp:txXfrm rot="-5400000">
        <a:off x="524013" y="26062"/>
        <a:ext cx="3954289" cy="439076"/>
      </dsp:txXfrm>
    </dsp:sp>
    <dsp:sp modelId="{ABB4508A-540A-47C4-BEF4-B5F5B332C6A9}">
      <dsp:nvSpPr>
        <dsp:cNvPr id="0" name=""/>
        <dsp:cNvSpPr/>
      </dsp:nvSpPr>
      <dsp:spPr>
        <a:xfrm rot="5400000">
          <a:off x="-112288" y="739980"/>
          <a:ext cx="748589" cy="524012"/>
        </a:xfrm>
        <a:prstGeom prst="chevron">
          <a:avLst/>
        </a:prstGeom>
        <a:solidFill>
          <a:srgbClr val="FFC000"/>
        </a:solidFill>
        <a:ln w="9525" cap="flat" cmpd="sng" algn="ctr">
          <a:solidFill>
            <a:schemeClr val="accent4">
              <a:hueOff val="5189140"/>
              <a:satOff val="-120"/>
              <a:lumOff val="-201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rgbClr val="FFB600"/>
            </a:solidFill>
          </a:endParaRPr>
        </a:p>
      </dsp:txBody>
      <dsp:txXfrm rot="-5400000">
        <a:off x="1" y="889697"/>
        <a:ext cx="524012" cy="224577"/>
      </dsp:txXfrm>
    </dsp:sp>
    <dsp:sp modelId="{B61123A5-3E72-40DF-952B-CA92C0A6ECF5}">
      <dsp:nvSpPr>
        <dsp:cNvPr id="0" name=""/>
        <dsp:cNvSpPr/>
      </dsp:nvSpPr>
      <dsp:spPr>
        <a:xfrm rot="5400000">
          <a:off x="2269742" y="-1118038"/>
          <a:ext cx="486582" cy="397804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 extrusionH="12700"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400" kern="1200" dirty="0" smtClean="0"/>
            <a:t>брак спеціалістів технічних спеціальностей</a:t>
          </a:r>
          <a:endParaRPr lang="ru-RU" sz="1400" kern="1200" dirty="0"/>
        </a:p>
      </dsp:txBody>
      <dsp:txXfrm rot="-5400000">
        <a:off x="524013" y="651444"/>
        <a:ext cx="3954289" cy="439076"/>
      </dsp:txXfrm>
    </dsp:sp>
    <dsp:sp modelId="{16AD9DFE-35D7-47E6-82B9-9865D6AC766D}">
      <dsp:nvSpPr>
        <dsp:cNvPr id="0" name=""/>
        <dsp:cNvSpPr/>
      </dsp:nvSpPr>
      <dsp:spPr>
        <a:xfrm rot="5400000">
          <a:off x="-112288" y="1365362"/>
          <a:ext cx="748589" cy="524012"/>
        </a:xfrm>
        <a:prstGeom prst="chevron">
          <a:avLst/>
        </a:prstGeom>
        <a:gradFill rotWithShape="0">
          <a:gsLst>
            <a:gs pos="0">
              <a:schemeClr val="accent4">
                <a:hueOff val="10378281"/>
                <a:satOff val="-239"/>
                <a:lumOff val="-401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10378281"/>
                <a:satOff val="-239"/>
                <a:lumOff val="-401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10378281"/>
              <a:satOff val="-239"/>
              <a:lumOff val="-401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1" y="1515079"/>
        <a:ext cx="524012" cy="224577"/>
      </dsp:txXfrm>
    </dsp:sp>
    <dsp:sp modelId="{96F70D83-391E-4026-B772-6B7FD5CE640E}">
      <dsp:nvSpPr>
        <dsp:cNvPr id="0" name=""/>
        <dsp:cNvSpPr/>
      </dsp:nvSpPr>
      <dsp:spPr>
        <a:xfrm rot="5400000">
          <a:off x="2269742" y="-475878"/>
          <a:ext cx="486582" cy="39780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378281"/>
              <a:satOff val="-239"/>
              <a:lumOff val="-401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0" algn="l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400" kern="1200" dirty="0" smtClean="0"/>
            <a:t>інтегрованість різних галузей знань</a:t>
          </a:r>
          <a:endParaRPr lang="ru-RU" sz="1400" kern="1200" dirty="0" smtClean="0"/>
        </a:p>
        <a:p>
          <a:pPr marL="114300" lvl="1" indent="0" algn="l" defTabSz="666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-5400000">
        <a:off x="524013" y="1293604"/>
        <a:ext cx="3954289" cy="439076"/>
      </dsp:txXfrm>
    </dsp:sp>
    <dsp:sp modelId="{80EA9648-6183-4B64-A96B-009FCAEF407B}">
      <dsp:nvSpPr>
        <dsp:cNvPr id="0" name=""/>
        <dsp:cNvSpPr/>
      </dsp:nvSpPr>
      <dsp:spPr>
        <a:xfrm rot="5400000">
          <a:off x="-112288" y="1990745"/>
          <a:ext cx="748589" cy="524012"/>
        </a:xfrm>
        <a:prstGeom prst="chevron">
          <a:avLst/>
        </a:prstGeom>
        <a:solidFill>
          <a:srgbClr val="02BDC7"/>
        </a:solidFill>
        <a:ln w="9525" cap="flat" cmpd="sng" algn="ctr">
          <a:solidFill>
            <a:srgbClr val="02BDC7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1" y="2140462"/>
        <a:ext cx="524012" cy="224577"/>
      </dsp:txXfrm>
    </dsp:sp>
    <dsp:sp modelId="{E009538E-9811-4254-8D37-CB21F8C5E5CC}">
      <dsp:nvSpPr>
        <dsp:cNvPr id="0" name=""/>
        <dsp:cNvSpPr/>
      </dsp:nvSpPr>
      <dsp:spPr>
        <a:xfrm rot="5400000">
          <a:off x="2269742" y="132727"/>
          <a:ext cx="486582" cy="3978042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flat" dir="t"/>
        </a:scene3d>
        <a:sp3d extrusionH="127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400" kern="1200" dirty="0" smtClean="0"/>
            <a:t>відповідність запитам сучасного ринку праці</a:t>
          </a:r>
          <a:endParaRPr lang="ru-RU" sz="1400" kern="1200" dirty="0"/>
        </a:p>
      </dsp:txBody>
      <dsp:txXfrm rot="-5400000">
        <a:off x="524013" y="1902210"/>
        <a:ext cx="3954289" cy="439076"/>
      </dsp:txXfrm>
    </dsp:sp>
    <dsp:sp modelId="{17C799A9-F2D7-467A-A42A-E7D1AF40650C}">
      <dsp:nvSpPr>
        <dsp:cNvPr id="0" name=""/>
        <dsp:cNvSpPr/>
      </dsp:nvSpPr>
      <dsp:spPr>
        <a:xfrm rot="5400000">
          <a:off x="-112288" y="2616128"/>
          <a:ext cx="748589" cy="524012"/>
        </a:xfrm>
        <a:prstGeom prst="chevron">
          <a:avLst/>
        </a:prstGeom>
        <a:gradFill rotWithShape="0">
          <a:gsLst>
            <a:gs pos="0">
              <a:schemeClr val="accent4">
                <a:hueOff val="20756561"/>
                <a:satOff val="-478"/>
                <a:lumOff val="-803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20756561"/>
                <a:satOff val="-478"/>
                <a:lumOff val="-803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20756561"/>
              <a:satOff val="-478"/>
              <a:lumOff val="-80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1" y="2765845"/>
        <a:ext cx="524012" cy="224577"/>
      </dsp:txXfrm>
    </dsp:sp>
    <dsp:sp modelId="{58C14FF7-2DCB-4037-BF07-8D7D4B80FCDB}">
      <dsp:nvSpPr>
        <dsp:cNvPr id="0" name=""/>
        <dsp:cNvSpPr/>
      </dsp:nvSpPr>
      <dsp:spPr>
        <a:xfrm rot="5400000">
          <a:off x="2269742" y="758110"/>
          <a:ext cx="486582" cy="39780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20756561"/>
              <a:satOff val="-478"/>
              <a:lumOff val="-80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0" algn="l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400" kern="1200" dirty="0" smtClean="0"/>
            <a:t>тренд сучасної інноваційної освіти</a:t>
          </a:r>
          <a:endParaRPr lang="ru-RU" sz="1400" kern="1200" dirty="0" smtClean="0"/>
        </a:p>
        <a:p>
          <a:pPr marL="114300" lvl="1" indent="0" algn="l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-5400000">
        <a:off x="524013" y="2527593"/>
        <a:ext cx="3954289" cy="4390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ca6fcf8b10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ca6fcf8b10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936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ca6fcf8b10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gca6fcf8b10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5336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35694cd56_0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35694cd56_0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851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ca6fcf8b10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ca6fcf8b10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6651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E6990-E79F-4270-AD79-B49A27B8A1C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56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ca6fcf8b10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ca6fcf8b10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493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ca6fcf8b10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Google Shape;640;gca6fcf8b10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639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ca6fcf8b10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ca6fcf8b10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35694cd56_0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35694cd56_0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260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ca6fcf8b10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ca6fcf8b10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35ed75ccf_0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35ed75ccf_0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8156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ca6fcf8b10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ca6fcf8b10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3194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2035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ca6fcf8b10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ca6fcf8b10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Google Shape;540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5908250" y="4660825"/>
            <a:ext cx="605400" cy="60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706650" y="3872629"/>
            <a:ext cx="1097700" cy="10977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2081694" y="771271"/>
            <a:ext cx="774600" cy="77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6513651" y="161669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2420476" y="3612044"/>
            <a:ext cx="336900" cy="336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362484" y="1670133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6818461" y="1338692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163989" y="4374525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2300611" y="990190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3001075" y="4182123"/>
            <a:ext cx="508851" cy="478711"/>
            <a:chOff x="5972700" y="2330200"/>
            <a:chExt cx="411625" cy="387275"/>
          </a:xfrm>
        </p:grpSpPr>
        <p:sp>
          <p:nvSpPr>
            <p:cNvPr id="22" name="Google Shape;22;p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24;p2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25" name="Google Shape;25;p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33" name="Google Shape;33;p2"/>
          <p:cNvSpPr txBox="1">
            <a:spLocks noGrp="1"/>
          </p:cNvSpPr>
          <p:nvPr>
            <p:ph type="ctrTitle"/>
          </p:nvPr>
        </p:nvSpPr>
        <p:spPr>
          <a:xfrm>
            <a:off x="2757250" y="961350"/>
            <a:ext cx="3629400" cy="3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2757247" y="861970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3509928" y="4757335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94851" y="4374527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Yellow">
  <p:cSld name="BLANK_1_1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3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3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3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3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3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3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13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3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3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3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3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13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13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4" name="Google Shape;344;p13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345" name="Google Shape;345;p13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347;p13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348" name="Google Shape;348;p1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6" name="Google Shape;356;p13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>
            <a:off x="3811800" y="-194800"/>
            <a:ext cx="1520400" cy="152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>
            <a:off x="4982150" y="734775"/>
            <a:ext cx="774600" cy="77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>
            <a:off x="3469949" y="810973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>
            <a:off x="3109875" y="154418"/>
            <a:ext cx="508800" cy="5088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>
            <a:off x="5395528" y="-85690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/>
          <p:nvPr/>
        </p:nvSpPr>
        <p:spPr>
          <a:xfrm>
            <a:off x="-140400" y="3784204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4"/>
          <p:cNvSpPr/>
          <p:nvPr/>
        </p:nvSpPr>
        <p:spPr>
          <a:xfrm>
            <a:off x="8079301" y="4416226"/>
            <a:ext cx="879300" cy="8793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4"/>
          <p:cNvSpPr/>
          <p:nvPr/>
        </p:nvSpPr>
        <p:spPr>
          <a:xfrm>
            <a:off x="407150" y="4701449"/>
            <a:ext cx="336900" cy="336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4"/>
          <p:cNvSpPr/>
          <p:nvPr/>
        </p:nvSpPr>
        <p:spPr>
          <a:xfrm>
            <a:off x="8896576" y="4123321"/>
            <a:ext cx="292800" cy="2928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7800547" y="465330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4"/>
          <p:cNvSpPr/>
          <p:nvPr/>
        </p:nvSpPr>
        <p:spPr>
          <a:xfrm>
            <a:off x="8471997" y="4203227"/>
            <a:ext cx="93900" cy="93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4"/>
          <p:cNvSpPr/>
          <p:nvPr/>
        </p:nvSpPr>
        <p:spPr>
          <a:xfrm>
            <a:off x="528659" y="350927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4"/>
          <p:cNvSpPr/>
          <p:nvPr/>
        </p:nvSpPr>
        <p:spPr>
          <a:xfrm>
            <a:off x="8327788" y="4664713"/>
            <a:ext cx="382244" cy="382244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82;p4"/>
          <p:cNvGrpSpPr/>
          <p:nvPr/>
        </p:nvGrpSpPr>
        <p:grpSpPr>
          <a:xfrm>
            <a:off x="154025" y="4093698"/>
            <a:ext cx="508851" cy="478711"/>
            <a:chOff x="5972700" y="2330200"/>
            <a:chExt cx="411625" cy="387275"/>
          </a:xfrm>
        </p:grpSpPr>
        <p:sp>
          <p:nvSpPr>
            <p:cNvPr id="83" name="Google Shape;83;p4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5;p4"/>
          <p:cNvGrpSpPr/>
          <p:nvPr/>
        </p:nvGrpSpPr>
        <p:grpSpPr>
          <a:xfrm>
            <a:off x="5222963" y="889722"/>
            <a:ext cx="292923" cy="464285"/>
            <a:chOff x="6718575" y="2318625"/>
            <a:chExt cx="256950" cy="407375"/>
          </a:xfrm>
        </p:grpSpPr>
        <p:sp>
          <p:nvSpPr>
            <p:cNvPr id="86" name="Google Shape;86;p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" name="Google Shape;94;p4"/>
          <p:cNvSpPr txBox="1">
            <a:spLocks noGrp="1"/>
          </p:cNvSpPr>
          <p:nvPr>
            <p:ph type="body" idx="1"/>
          </p:nvPr>
        </p:nvSpPr>
        <p:spPr>
          <a:xfrm>
            <a:off x="1242275" y="1704600"/>
            <a:ext cx="6659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 i="1"/>
            </a:lvl1pPr>
            <a:lvl2pPr marL="914400" lvl="1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2pPr>
            <a:lvl3pPr marL="1371600" lvl="2" indent="-41910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Char char="◦"/>
              <a:defRPr sz="3000" i="1"/>
            </a:lvl3pPr>
            <a:lvl4pPr marL="1828800" lvl="3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4pPr>
            <a:lvl5pPr marL="2286000" lvl="4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5pPr>
            <a:lvl6pPr marL="2743200" lvl="5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6pPr>
            <a:lvl7pPr marL="3200400" lvl="6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7pPr>
            <a:lvl8pPr marL="3657600" lvl="7" indent="-419100" algn="ctr" rtl="0">
              <a:spcBef>
                <a:spcPts val="1000"/>
              </a:spcBef>
              <a:spcAft>
                <a:spcPts val="0"/>
              </a:spcAft>
              <a:buSzPts val="3000"/>
              <a:buChar char="◦"/>
              <a:defRPr sz="3000" i="1"/>
            </a:lvl8pPr>
            <a:lvl9pPr marL="4114800" lvl="8" indent="-419100" algn="ctr">
              <a:spcBef>
                <a:spcPts val="1000"/>
              </a:spcBef>
              <a:spcAft>
                <a:spcPts val="1000"/>
              </a:spcAft>
              <a:buSzPts val="3000"/>
              <a:buChar char="◦"/>
              <a:defRPr sz="3000" i="1"/>
            </a:lvl9pPr>
          </a:lstStyle>
          <a:p>
            <a:endParaRPr/>
          </a:p>
        </p:txBody>
      </p:sp>
      <p:sp>
        <p:nvSpPr>
          <p:cNvPr id="95" name="Google Shape;95;p4"/>
          <p:cNvSpPr txBox="1"/>
          <p:nvPr/>
        </p:nvSpPr>
        <p:spPr>
          <a:xfrm>
            <a:off x="3593400" y="8930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FFFFFF"/>
                </a:solidFill>
              </a:rPr>
              <a:t>“</a:t>
            </a:r>
            <a:endParaRPr sz="9600" b="1">
              <a:solidFill>
                <a:srgbClr val="FFFFFF"/>
              </a:solidFill>
            </a:endParaRPr>
          </a:p>
        </p:txBody>
      </p:sp>
      <p:sp>
        <p:nvSpPr>
          <p:cNvPr id="96" name="Google Shape;96;p4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6849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5908250" y="4660825"/>
            <a:ext cx="605400" cy="6054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/>
          <p:cNvSpPr/>
          <p:nvPr/>
        </p:nvSpPr>
        <p:spPr>
          <a:xfrm>
            <a:off x="2706650" y="3872629"/>
            <a:ext cx="1097700" cy="10977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/>
          <p:cNvSpPr/>
          <p:nvPr/>
        </p:nvSpPr>
        <p:spPr>
          <a:xfrm>
            <a:off x="2081694" y="771271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6513651" y="1616690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/>
          <p:nvPr/>
        </p:nvSpPr>
        <p:spPr>
          <a:xfrm>
            <a:off x="2420476" y="3612044"/>
            <a:ext cx="336900" cy="336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/>
          <p:cNvSpPr/>
          <p:nvPr/>
        </p:nvSpPr>
        <p:spPr>
          <a:xfrm>
            <a:off x="2362484" y="1670133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3"/>
          <p:cNvSpPr/>
          <p:nvPr/>
        </p:nvSpPr>
        <p:spPr>
          <a:xfrm>
            <a:off x="6818461" y="1338692"/>
            <a:ext cx="93900" cy="93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3"/>
          <p:cNvSpPr/>
          <p:nvPr/>
        </p:nvSpPr>
        <p:spPr>
          <a:xfrm>
            <a:off x="6163989" y="4374525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3"/>
          <p:cNvSpPr/>
          <p:nvPr/>
        </p:nvSpPr>
        <p:spPr>
          <a:xfrm>
            <a:off x="2300611" y="990190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" name="Google Shape;50;p3"/>
          <p:cNvGrpSpPr/>
          <p:nvPr/>
        </p:nvGrpSpPr>
        <p:grpSpPr>
          <a:xfrm>
            <a:off x="3001075" y="4182123"/>
            <a:ext cx="508851" cy="478711"/>
            <a:chOff x="5972700" y="2330200"/>
            <a:chExt cx="411625" cy="387275"/>
          </a:xfrm>
        </p:grpSpPr>
        <p:sp>
          <p:nvSpPr>
            <p:cNvPr id="51" name="Google Shape;51;p3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2" name="Google Shape;62;p3"/>
          <p:cNvSpPr/>
          <p:nvPr/>
        </p:nvSpPr>
        <p:spPr>
          <a:xfrm>
            <a:off x="2757247" y="861970"/>
            <a:ext cx="300900" cy="3009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"/>
          <p:cNvSpPr/>
          <p:nvPr/>
        </p:nvSpPr>
        <p:spPr>
          <a:xfrm>
            <a:off x="3509928" y="4757335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3"/>
          <p:cNvSpPr/>
          <p:nvPr/>
        </p:nvSpPr>
        <p:spPr>
          <a:xfrm>
            <a:off x="5494851" y="4374527"/>
            <a:ext cx="413400" cy="413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2886100" y="1888150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3"/>
          <p:cNvSpPr txBox="1">
            <a:spLocks noGrp="1"/>
          </p:cNvSpPr>
          <p:nvPr>
            <p:ph type="subTitle" idx="1"/>
          </p:nvPr>
        </p:nvSpPr>
        <p:spPr>
          <a:xfrm>
            <a:off x="2886100" y="2916252"/>
            <a:ext cx="3371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ctr" rtl="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5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5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5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5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5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5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5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5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" name="Google Shape;112;p5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13" name="Google Shape;113;p5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5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16" name="Google Shape;116;p5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5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5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5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5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○"/>
              <a:defRPr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◦"/>
              <a:defRPr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◦"/>
              <a:defRPr/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6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6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6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6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" name="Google Shape;142;p6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43" name="Google Shape;143;p6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145;p6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46" name="Google Shape;146;p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6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6"/>
          <p:cNvSpPr txBox="1">
            <a:spLocks noGrp="1"/>
          </p:cNvSpPr>
          <p:nvPr>
            <p:ph type="body" idx="1"/>
          </p:nvPr>
        </p:nvSpPr>
        <p:spPr>
          <a:xfrm>
            <a:off x="2830925" y="1200150"/>
            <a:ext cx="25164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○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156" name="Google Shape;156;p6"/>
          <p:cNvSpPr txBox="1">
            <a:spLocks noGrp="1"/>
          </p:cNvSpPr>
          <p:nvPr>
            <p:ph type="body" idx="2"/>
          </p:nvPr>
        </p:nvSpPr>
        <p:spPr>
          <a:xfrm>
            <a:off x="5651044" y="1200150"/>
            <a:ext cx="2671500" cy="31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○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157" name="Google Shape;157;p6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7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7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7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3" name="Google Shape;173;p7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174" name="Google Shape;174;p7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7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177" name="Google Shape;177;p7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2683000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4637114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591228" y="142875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sp>
        <p:nvSpPr>
          <p:cNvPr id="189" name="Google Shape;189;p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>
            <a:off x="-167025" y="559475"/>
            <a:ext cx="2630400" cy="2630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1812100" y="27140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>
            <a:off x="1704597" y="-129655"/>
            <a:ext cx="300900" cy="3009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228600" y="2887250"/>
            <a:ext cx="605400" cy="605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8"/>
          <p:cNvSpPr/>
          <p:nvPr/>
        </p:nvSpPr>
        <p:spPr>
          <a:xfrm>
            <a:off x="1522903" y="3162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8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8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91939" y="288725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02BDC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5" name="Google Shape;205;p8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206" name="Google Shape;206;p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" name="Google Shape;208;p8"/>
          <p:cNvGrpSpPr/>
          <p:nvPr/>
        </p:nvGrpSpPr>
        <p:grpSpPr>
          <a:xfrm>
            <a:off x="2139871" y="482540"/>
            <a:ext cx="398658" cy="631920"/>
            <a:chOff x="6718575" y="2318625"/>
            <a:chExt cx="256950" cy="407375"/>
          </a:xfrm>
        </p:grpSpPr>
        <p:sp>
          <p:nvSpPr>
            <p:cNvPr id="209" name="Google Shape;209;p8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217;p8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8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0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0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0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0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0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0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0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0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0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0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0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0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0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0" name="Google Shape;260;p10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261" name="Google Shape;261;p1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" name="Google Shape;263;p10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264" name="Google Shape;264;p1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0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0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0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0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0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0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272;p10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BLANK_2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"/>
          <p:cNvSpPr/>
          <p:nvPr/>
        </p:nvSpPr>
        <p:spPr>
          <a:xfrm>
            <a:off x="0" y="0"/>
            <a:ext cx="9144000" cy="5157300"/>
          </a:xfrm>
          <a:prstGeom prst="frame">
            <a:avLst>
              <a:gd name="adj1" fmla="val 792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1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1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1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1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1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1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1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1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1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1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1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1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" name="Google Shape;288;p11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289" name="Google Shape;289;p11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291;p11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292" name="Google Shape;292;p11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300;p1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qua">
  <p:cSld name="BLANK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2"/>
          <p:cNvSpPr/>
          <p:nvPr/>
        </p:nvSpPr>
        <p:spPr>
          <a:xfrm>
            <a:off x="-117275" y="847257"/>
            <a:ext cx="605400" cy="6054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2"/>
          <p:cNvSpPr/>
          <p:nvPr/>
        </p:nvSpPr>
        <p:spPr>
          <a:xfrm>
            <a:off x="217850" y="171250"/>
            <a:ext cx="1054200" cy="1054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2"/>
          <p:cNvSpPr/>
          <p:nvPr/>
        </p:nvSpPr>
        <p:spPr>
          <a:xfrm>
            <a:off x="1156976" y="-137274"/>
            <a:ext cx="398700" cy="398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2"/>
          <p:cNvSpPr/>
          <p:nvPr/>
        </p:nvSpPr>
        <p:spPr>
          <a:xfrm>
            <a:off x="1397225" y="337514"/>
            <a:ext cx="136800" cy="1368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2"/>
          <p:cNvSpPr/>
          <p:nvPr/>
        </p:nvSpPr>
        <p:spPr>
          <a:xfrm>
            <a:off x="488128" y="1334485"/>
            <a:ext cx="213000" cy="21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2"/>
          <p:cNvSpPr/>
          <p:nvPr/>
        </p:nvSpPr>
        <p:spPr>
          <a:xfrm>
            <a:off x="7847950" y="4168079"/>
            <a:ext cx="1097700" cy="10977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2"/>
          <p:cNvSpPr/>
          <p:nvPr/>
        </p:nvSpPr>
        <p:spPr>
          <a:xfrm>
            <a:off x="8507494" y="2981146"/>
            <a:ext cx="774600" cy="7746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2"/>
          <p:cNvSpPr/>
          <p:nvPr/>
        </p:nvSpPr>
        <p:spPr>
          <a:xfrm>
            <a:off x="8094101" y="3973940"/>
            <a:ext cx="413400" cy="413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"/>
          <p:cNvSpPr/>
          <p:nvPr/>
        </p:nvSpPr>
        <p:spPr>
          <a:xfrm>
            <a:off x="8622049" y="3872635"/>
            <a:ext cx="213000" cy="213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2"/>
          <p:cNvSpPr/>
          <p:nvPr/>
        </p:nvSpPr>
        <p:spPr>
          <a:xfrm>
            <a:off x="7550022" y="4801658"/>
            <a:ext cx="213000" cy="213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2"/>
          <p:cNvSpPr/>
          <p:nvPr/>
        </p:nvSpPr>
        <p:spPr>
          <a:xfrm>
            <a:off x="7325661" y="4674667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2"/>
          <p:cNvSpPr/>
          <p:nvPr/>
        </p:nvSpPr>
        <p:spPr>
          <a:xfrm>
            <a:off x="258289" y="1577100"/>
            <a:ext cx="93900" cy="939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2"/>
          <p:cNvSpPr/>
          <p:nvPr/>
        </p:nvSpPr>
        <p:spPr>
          <a:xfrm>
            <a:off x="8726411" y="320006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6" name="Google Shape;316;p12"/>
          <p:cNvGrpSpPr/>
          <p:nvPr/>
        </p:nvGrpSpPr>
        <p:grpSpPr>
          <a:xfrm>
            <a:off x="8142375" y="4477573"/>
            <a:ext cx="508851" cy="478711"/>
            <a:chOff x="5972700" y="2330200"/>
            <a:chExt cx="411625" cy="387275"/>
          </a:xfrm>
        </p:grpSpPr>
        <p:sp>
          <p:nvSpPr>
            <p:cNvPr id="317" name="Google Shape;317;p1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" name="Google Shape;319;p12"/>
          <p:cNvGrpSpPr/>
          <p:nvPr/>
        </p:nvGrpSpPr>
        <p:grpSpPr>
          <a:xfrm>
            <a:off x="545621" y="382390"/>
            <a:ext cx="398658" cy="631920"/>
            <a:chOff x="6718575" y="2318625"/>
            <a:chExt cx="256950" cy="407375"/>
          </a:xfrm>
        </p:grpSpPr>
        <p:sp>
          <p:nvSpPr>
            <p:cNvPr id="320" name="Google Shape;320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" name="Google Shape;328;p1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3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translate.google.com/translate?hl=ru&amp;sl=en&amp;u=https://www.pinterest.com/&amp;prev=search&amp;pto=aue" TargetMode="External"/><Relationship Id="rId3" Type="http://schemas.openxmlformats.org/officeDocument/2006/relationships/hyperlink" Target="http://www.mon.gov.ua/" TargetMode="External"/><Relationship Id="rId7" Type="http://schemas.openxmlformats.org/officeDocument/2006/relationships/hyperlink" Target="https://www.facebook.com/groups/805895179541236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manlab.inhost.com.ua/" TargetMode="External"/><Relationship Id="rId11" Type="http://schemas.microsoft.com/office/2007/relationships/hdphoto" Target="../media/hdphoto6.wdp"/><Relationship Id="rId5" Type="http://schemas.openxmlformats.org/officeDocument/2006/relationships/hyperlink" Target="http://www.imzo.gov.ua/stem-osvita" TargetMode="External"/><Relationship Id="rId10" Type="http://schemas.openxmlformats.org/officeDocument/2006/relationships/image" Target="../media/image18.png"/><Relationship Id="rId4" Type="http://schemas.openxmlformats.org/officeDocument/2006/relationships/hyperlink" Target="https://nus.org.ua/" TargetMode="External"/><Relationship Id="rId9" Type="http://schemas.openxmlformats.org/officeDocument/2006/relationships/hyperlink" Target="https://www.pinterest.com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rofatlas.com.ua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32;p21"/>
          <p:cNvSpPr txBox="1">
            <a:spLocks noGrp="1"/>
          </p:cNvSpPr>
          <p:nvPr>
            <p:ph type="ctrTitle"/>
          </p:nvPr>
        </p:nvSpPr>
        <p:spPr>
          <a:xfrm>
            <a:off x="2770533" y="2400127"/>
            <a:ext cx="3687774" cy="11604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STEAM-</a:t>
            </a:r>
            <a:r>
              <a:rPr lang="ru-RU" sz="2400" b="1" dirty="0" err="1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технології</a:t>
            </a: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b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закладах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позашкільної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/>
            </a:r>
            <a:b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освіти</a:t>
            </a:r>
            <a:endParaRPr sz="2400" b="1" dirty="0">
              <a:solidFill>
                <a:srgbClr val="02BDC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8784" y="1264408"/>
            <a:ext cx="5111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Обласний</a:t>
            </a:r>
            <a:b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онлайн </a:t>
            </a:r>
            <a:r>
              <a:rPr lang="uk-UA" sz="2400" b="1" dirty="0" err="1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інтенсив</a:t>
            </a:r>
            <a:endParaRPr lang="en-US" sz="2400" dirty="0">
              <a:solidFill>
                <a:srgbClr val="F8C13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" b="5012"/>
          <a:stretch/>
        </p:blipFill>
        <p:spPr>
          <a:xfrm>
            <a:off x="6161650" y="2095405"/>
            <a:ext cx="1393036" cy="1409152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57984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4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/>
              <a:t>Мета і завдання </a:t>
            </a:r>
            <a:r>
              <a:rPr lang="en-US" b="1" dirty="0" smtClean="0"/>
              <a:t>STEM-</a:t>
            </a:r>
            <a:r>
              <a:rPr lang="uk-UA" b="1" dirty="0" smtClean="0"/>
              <a:t>освіти</a:t>
            </a:r>
            <a:endParaRPr b="1" dirty="0"/>
          </a:p>
        </p:txBody>
      </p:sp>
      <p:sp>
        <p:nvSpPr>
          <p:cNvPr id="468" name="Google Shape;468;p24"/>
          <p:cNvSpPr txBox="1">
            <a:spLocks noGrp="1"/>
          </p:cNvSpPr>
          <p:nvPr>
            <p:ph type="body" idx="1"/>
          </p:nvPr>
        </p:nvSpPr>
        <p:spPr>
          <a:xfrm>
            <a:off x="2286075" y="2217821"/>
            <a:ext cx="3309186" cy="208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000"/>
              </a:spcAft>
              <a:buNone/>
            </a:pP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формування і розвиток  розумово-пізнавальних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креативних якостей особистості,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рівень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яких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визнає конкурентну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спроможність 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uk-UA" sz="1800" dirty="0">
                <a:latin typeface="Arial" panose="020B0604020202020204" pitchFamily="34" charset="0"/>
                <a:cs typeface="Arial" panose="020B0604020202020204" pitchFamily="34" charset="0"/>
              </a:rPr>
              <a:t>ринку праці</a:t>
            </a:r>
            <a:endParaRPr sz="18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830" t="23649" r="33744" b="15471"/>
          <a:stretch/>
        </p:blipFill>
        <p:spPr>
          <a:xfrm>
            <a:off x="5014686" y="559475"/>
            <a:ext cx="3614334" cy="3477027"/>
          </a:xfrm>
          <a:prstGeom prst="ellipse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2"/>
          <p:cNvSpPr txBox="1">
            <a:spLocks noGrp="1"/>
          </p:cNvSpPr>
          <p:nvPr>
            <p:ph type="body" idx="1"/>
          </p:nvPr>
        </p:nvSpPr>
        <p:spPr>
          <a:xfrm>
            <a:off x="2509965" y="1158402"/>
            <a:ext cx="2137993" cy="26250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FF0000"/>
                </a:solidFill>
              </a:rPr>
              <a:t>Критичне мислення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FF0000"/>
              </a:solidFill>
            </a:endParaRPr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обробка інформацію</a:t>
            </a:r>
            <a:endParaRPr lang="uk-UA" dirty="0"/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бачення </a:t>
            </a:r>
            <a:r>
              <a:rPr lang="uk-UA" dirty="0"/>
              <a:t>проблеми, </a:t>
            </a:r>
            <a:r>
              <a:rPr lang="uk-UA" dirty="0" smtClean="0"/>
              <a:t>постанова запитання</a:t>
            </a:r>
            <a:endParaRPr lang="uk-UA" dirty="0"/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висування </a:t>
            </a:r>
            <a:r>
              <a:rPr lang="uk-UA" dirty="0"/>
              <a:t>гіпотези та </a:t>
            </a:r>
            <a:r>
              <a:rPr lang="uk-UA" dirty="0" smtClean="0"/>
              <a:t>оцінювання альтернативи</a:t>
            </a:r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свідомий </a:t>
            </a:r>
            <a:r>
              <a:rPr lang="uk-UA" dirty="0"/>
              <a:t>вибір, </a:t>
            </a:r>
            <a:r>
              <a:rPr lang="uk-UA" dirty="0" smtClean="0"/>
              <a:t>обґрунтовані рішення</a:t>
            </a:r>
            <a:endParaRPr lang="uk-UA" dirty="0"/>
          </a:p>
        </p:txBody>
      </p:sp>
      <p:sp>
        <p:nvSpPr>
          <p:cNvPr id="543" name="Google Shape;543;p32"/>
          <p:cNvSpPr txBox="1">
            <a:spLocks noGrp="1"/>
          </p:cNvSpPr>
          <p:nvPr>
            <p:ph type="body" idx="2"/>
          </p:nvPr>
        </p:nvSpPr>
        <p:spPr>
          <a:xfrm>
            <a:off x="4586943" y="1172966"/>
            <a:ext cx="2252779" cy="16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02BDC7"/>
                </a:solidFill>
              </a:rPr>
              <a:t>Співпраця в команді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02BDC7"/>
              </a:solidFill>
            </a:endParaRPr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 </a:t>
            </a:r>
            <a:r>
              <a:rPr lang="ru-RU" dirty="0" err="1" smtClean="0"/>
              <a:t>розподіл</a:t>
            </a:r>
            <a:r>
              <a:rPr lang="ru-RU" dirty="0" smtClean="0"/>
              <a:t> </a:t>
            </a:r>
            <a:r>
              <a:rPr lang="ru-RU" dirty="0" err="1" smtClean="0"/>
              <a:t>обов</a:t>
            </a:r>
            <a:r>
              <a:rPr lang="en-US" dirty="0" smtClean="0"/>
              <a:t>’</a:t>
            </a:r>
            <a:r>
              <a:rPr lang="ru-RU" dirty="0" err="1" smtClean="0"/>
              <a:t>язків</a:t>
            </a:r>
            <a:endParaRPr lang="ru-RU" dirty="0" smtClean="0"/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 загальний результат</a:t>
            </a:r>
            <a:endParaRPr lang="ru-RU" dirty="0" smtClean="0"/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вміння</a:t>
            </a:r>
            <a:r>
              <a:rPr lang="ru-RU" dirty="0" smtClean="0"/>
              <a:t> </a:t>
            </a:r>
            <a:r>
              <a:rPr lang="ru-RU" dirty="0" err="1" smtClean="0"/>
              <a:t>слухати</a:t>
            </a:r>
            <a:r>
              <a:rPr lang="ru-RU" dirty="0" smtClean="0"/>
              <a:t> і </a:t>
            </a:r>
            <a:r>
              <a:rPr lang="ru-RU" dirty="0" err="1" smtClean="0"/>
              <a:t>чути</a:t>
            </a:r>
            <a:r>
              <a:rPr lang="ru-RU" dirty="0" smtClean="0"/>
              <a:t> </a:t>
            </a:r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емпатія</a:t>
            </a:r>
            <a:endParaRPr lang="ru-RU" dirty="0" smtClean="0"/>
          </a:p>
          <a:p>
            <a:pPr marL="92075" indent="-92075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 </a:t>
            </a:r>
            <a:r>
              <a:rPr lang="ru-RU" dirty="0" err="1" smtClean="0"/>
              <a:t>компроміс</a:t>
            </a:r>
            <a:r>
              <a:rPr lang="ru-RU" dirty="0" smtClean="0"/>
              <a:t>, </a:t>
            </a:r>
            <a:r>
              <a:rPr lang="ru-RU" dirty="0"/>
              <a:t>    </a:t>
            </a:r>
            <a:endParaRPr lang="ru-RU" dirty="0" smtClean="0"/>
          </a:p>
          <a:p>
            <a:pPr marL="92075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dirty="0" err="1" smtClean="0"/>
              <a:t>толерантність</a:t>
            </a:r>
            <a:endParaRPr lang="ru-RU" dirty="0"/>
          </a:p>
        </p:txBody>
      </p:sp>
      <p:sp>
        <p:nvSpPr>
          <p:cNvPr id="544" name="Google Shape;544;p32"/>
          <p:cNvSpPr txBox="1">
            <a:spLocks noGrp="1"/>
          </p:cNvSpPr>
          <p:nvPr>
            <p:ph type="body" idx="3"/>
          </p:nvPr>
        </p:nvSpPr>
        <p:spPr>
          <a:xfrm>
            <a:off x="6498806" y="1179468"/>
            <a:ext cx="1858800" cy="16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FFB600"/>
                </a:solidFill>
              </a:rPr>
              <a:t>Організаційні здібності</a:t>
            </a:r>
          </a:p>
          <a:p>
            <a:pPr marL="92075" lvl="0" indent="-92075" algn="l" rtl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uk-UA" dirty="0" smtClean="0"/>
              <a:t>самоосвіта</a:t>
            </a:r>
          </a:p>
          <a:p>
            <a:pPr marL="92075" lvl="0" indent="-92075" algn="l" rtl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uk-UA" dirty="0" err="1" smtClean="0"/>
              <a:t>таймменеджмент</a:t>
            </a:r>
            <a:endParaRPr lang="uk-UA" dirty="0"/>
          </a:p>
          <a:p>
            <a:pPr marL="92075" lvl="0" indent="-92075" algn="l" rtl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uk-UA" dirty="0" smtClean="0"/>
              <a:t>самоорганізація</a:t>
            </a:r>
            <a:endParaRPr lang="uk-UA" dirty="0"/>
          </a:p>
          <a:p>
            <a:pPr marL="92075" lvl="0" indent="-92075" algn="l" rtl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uk-UA" dirty="0"/>
              <a:t>самоконтроль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200" dirty="0"/>
          </a:p>
        </p:txBody>
      </p:sp>
      <p:sp>
        <p:nvSpPr>
          <p:cNvPr id="545" name="Google Shape;545;p32"/>
          <p:cNvSpPr txBox="1">
            <a:spLocks noGrp="1"/>
          </p:cNvSpPr>
          <p:nvPr>
            <p:ph type="title"/>
          </p:nvPr>
        </p:nvSpPr>
        <p:spPr>
          <a:xfrm>
            <a:off x="464493" y="483510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/>
              <a:t>Ключові навички</a:t>
            </a:r>
            <a:endParaRPr b="1" dirty="0"/>
          </a:p>
        </p:txBody>
      </p:sp>
      <p:sp>
        <p:nvSpPr>
          <p:cNvPr id="546" name="Google Shape;546;p32"/>
          <p:cNvSpPr txBox="1">
            <a:spLocks noGrp="1"/>
          </p:cNvSpPr>
          <p:nvPr>
            <p:ph type="body" idx="1"/>
          </p:nvPr>
        </p:nvSpPr>
        <p:spPr>
          <a:xfrm>
            <a:off x="2576275" y="2986735"/>
            <a:ext cx="1858800" cy="16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err="1" smtClean="0">
                <a:solidFill>
                  <a:srgbClr val="FF0000"/>
                </a:solidFill>
              </a:rPr>
              <a:t>Мейкерство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FF0000"/>
              </a:solidFill>
            </a:endParaRPr>
          </a:p>
          <a:p>
            <a:pPr marL="92075" lvl="0" indent="-92075" algn="l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п</a:t>
            </a:r>
            <a:r>
              <a:rPr lang="uk-UA" dirty="0" smtClean="0"/>
              <a:t>роцес </a:t>
            </a:r>
            <a:r>
              <a:rPr lang="uk-UA" dirty="0"/>
              <a:t>творчості</a:t>
            </a:r>
          </a:p>
          <a:p>
            <a:pPr marL="92075" lvl="0" indent="-92075" algn="l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в</a:t>
            </a:r>
            <a:r>
              <a:rPr lang="uk-UA" dirty="0" smtClean="0"/>
              <a:t>міння </a:t>
            </a:r>
            <a:r>
              <a:rPr lang="uk-UA" dirty="0"/>
              <a:t>створити власноруч готовий продукт</a:t>
            </a:r>
          </a:p>
          <a:p>
            <a:pPr marL="92075" lvl="0" indent="-92075" algn="l" rtl="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р</a:t>
            </a:r>
            <a:r>
              <a:rPr lang="uk-UA" dirty="0" smtClean="0"/>
              <a:t>озвиток </a:t>
            </a:r>
            <a:r>
              <a:rPr lang="uk-UA" dirty="0"/>
              <a:t>моторики, інтелекту й творчих здібностей</a:t>
            </a:r>
            <a:endParaRPr dirty="0"/>
          </a:p>
        </p:txBody>
      </p:sp>
      <p:sp>
        <p:nvSpPr>
          <p:cNvPr id="547" name="Google Shape;547;p32"/>
          <p:cNvSpPr txBox="1">
            <a:spLocks noGrp="1"/>
          </p:cNvSpPr>
          <p:nvPr>
            <p:ph type="body" idx="2"/>
          </p:nvPr>
        </p:nvSpPr>
        <p:spPr>
          <a:xfrm>
            <a:off x="4665618" y="2987566"/>
            <a:ext cx="2070462" cy="16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02BDC7"/>
                </a:solidFill>
              </a:rPr>
              <a:t>Креативність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sz="800" b="1" dirty="0" smtClean="0">
              <a:solidFill>
                <a:srgbClr val="02BDC7"/>
              </a:solidFill>
            </a:endParaRPr>
          </a:p>
          <a:p>
            <a:pPr marL="92075" indent="-9207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генерування ідей</a:t>
            </a:r>
            <a:endParaRPr lang="uk-UA" dirty="0"/>
          </a:p>
          <a:p>
            <a:pPr marL="92075" indent="-9207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гнучкість </a:t>
            </a:r>
            <a:endParaRPr lang="uk-UA" dirty="0" smtClean="0"/>
          </a:p>
          <a:p>
            <a:pPr marL="92075" indent="-9207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оригінальність </a:t>
            </a:r>
          </a:p>
          <a:p>
            <a:pPr marL="92075" indent="-9207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здатність до удосконалення</a:t>
            </a:r>
            <a:endParaRPr lang="uk-UA" dirty="0"/>
          </a:p>
          <a:p>
            <a:pPr marL="92075" lvl="0" indent="-92075" algn="l" rtl="0">
              <a:spcBef>
                <a:spcPts val="600"/>
              </a:spcBef>
              <a:spcAft>
                <a:spcPts val="0"/>
              </a:spcAft>
              <a:buNone/>
            </a:pPr>
            <a:endParaRPr b="1" dirty="0">
              <a:solidFill>
                <a:srgbClr val="02BDC7"/>
              </a:solidFill>
            </a:endParaRPr>
          </a:p>
        </p:txBody>
      </p:sp>
      <p:sp>
        <p:nvSpPr>
          <p:cNvPr id="548" name="Google Shape;548;p32"/>
          <p:cNvSpPr txBox="1">
            <a:spLocks noGrp="1"/>
          </p:cNvSpPr>
          <p:nvPr>
            <p:ph type="body" idx="3"/>
          </p:nvPr>
        </p:nvSpPr>
        <p:spPr>
          <a:xfrm>
            <a:off x="6473371" y="2980306"/>
            <a:ext cx="2037084" cy="16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rgbClr val="FFB600"/>
                </a:solidFill>
              </a:rPr>
              <a:t>Комунікабельність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 dirty="0">
              <a:solidFill>
                <a:srgbClr val="FFB600"/>
              </a:solidFill>
            </a:endParaRPr>
          </a:p>
          <a:p>
            <a:pPr marL="87313" indent="-87313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 smtClean="0"/>
              <a:t>встановлення </a:t>
            </a:r>
            <a:r>
              <a:rPr lang="uk-UA" dirty="0"/>
              <a:t>й </a:t>
            </a:r>
            <a:r>
              <a:rPr lang="uk-UA" dirty="0" smtClean="0"/>
              <a:t>підтримка необхідних контактів</a:t>
            </a:r>
            <a:endParaRPr lang="uk-UA" dirty="0"/>
          </a:p>
          <a:p>
            <a:pPr marL="87313" indent="-87313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в</a:t>
            </a:r>
            <a:r>
              <a:rPr lang="uk-UA" dirty="0" smtClean="0"/>
              <a:t>олодіння, оперування інформацією </a:t>
            </a:r>
          </a:p>
          <a:p>
            <a:pPr marL="87313" indent="-87313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dirty="0"/>
              <a:t>п</a:t>
            </a:r>
            <a:r>
              <a:rPr lang="uk-UA" dirty="0" smtClean="0"/>
              <a:t>артнерська взаємодія </a:t>
            </a:r>
            <a:r>
              <a:rPr lang="uk-UA" dirty="0"/>
              <a:t>та </a:t>
            </a:r>
            <a:r>
              <a:rPr lang="uk-UA" dirty="0" smtClean="0"/>
              <a:t>взаєморозуміння</a:t>
            </a:r>
            <a:endParaRPr lang="uk-UA" dirty="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200" dirty="0"/>
          </a:p>
        </p:txBody>
      </p:sp>
      <p:sp>
        <p:nvSpPr>
          <p:cNvPr id="549" name="Google Shape;549;p3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10" name="Picture 2" descr="значок работа png | PNGWi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81" b="98066" l="44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48113" y="917912"/>
            <a:ext cx="406163" cy="40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oogle Shape;1293;p50"/>
          <p:cNvGrpSpPr/>
          <p:nvPr/>
        </p:nvGrpSpPr>
        <p:grpSpPr>
          <a:xfrm>
            <a:off x="5379018" y="2813638"/>
            <a:ext cx="216000" cy="290765"/>
            <a:chOff x="6718575" y="2318625"/>
            <a:chExt cx="256950" cy="407375"/>
          </a:xfrm>
        </p:grpSpPr>
        <p:sp>
          <p:nvSpPr>
            <p:cNvPr id="12" name="Google Shape;1294;p5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95;p50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96;p50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97;p50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98;p50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99;p50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00;p5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01;p50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" name="Picture 10" descr="Общение – Бесплатные иконки: люди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bg1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090" y="2766476"/>
            <a:ext cx="308573" cy="30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oogle Shape;1337;p50"/>
          <p:cNvGrpSpPr/>
          <p:nvPr/>
        </p:nvGrpSpPr>
        <p:grpSpPr>
          <a:xfrm>
            <a:off x="3306674" y="998220"/>
            <a:ext cx="320446" cy="288894"/>
            <a:chOff x="5233525" y="4954450"/>
            <a:chExt cx="538275" cy="516350"/>
          </a:xfrm>
        </p:grpSpPr>
        <p:sp>
          <p:nvSpPr>
            <p:cNvPr id="22" name="Google Shape;1338;p50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39;p50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340;p50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41;p50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42;p50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43;p50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44;p50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45;p50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346;p50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47;p50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348;p50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243;p50"/>
          <p:cNvGrpSpPr/>
          <p:nvPr/>
        </p:nvGrpSpPr>
        <p:grpSpPr>
          <a:xfrm>
            <a:off x="7390964" y="1000418"/>
            <a:ext cx="352546" cy="320358"/>
            <a:chOff x="6649150" y="309350"/>
            <a:chExt cx="395800" cy="395800"/>
          </a:xfrm>
        </p:grpSpPr>
        <p:sp>
          <p:nvSpPr>
            <p:cNvPr id="34" name="Google Shape;1244;p50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l" t="t" r="r" b="b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5;p50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l" t="t" r="r" b="b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6;p50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l" t="t" r="r" b="b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7;p50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48;p50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249;p50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250;p50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251;p50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52;p50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53;p50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54;p50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55;p50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56;p50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57;p50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258;p50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259;p50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260;p50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61;p50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62;p50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63;p50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64;p50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65;p50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66;p50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1088;p50"/>
          <p:cNvSpPr/>
          <p:nvPr/>
        </p:nvSpPr>
        <p:spPr>
          <a:xfrm>
            <a:off x="3342086" y="2817674"/>
            <a:ext cx="296236" cy="296236"/>
          </a:xfrm>
          <a:custGeom>
            <a:avLst/>
            <a:gdLst/>
            <a:ahLst/>
            <a:cxnLst/>
            <a:rect l="l" t="t" r="r" b="b"/>
            <a:pathLst>
              <a:path w="16952" h="16952" fill="none" extrusionOk="0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4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 dirty="0"/>
          </a:p>
        </p:txBody>
      </p:sp>
      <p:graphicFrame>
        <p:nvGraphicFramePr>
          <p:cNvPr id="4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4802554"/>
              </p:ext>
            </p:extLst>
          </p:nvPr>
        </p:nvGraphicFramePr>
        <p:xfrm>
          <a:off x="1207332" y="418063"/>
          <a:ext cx="6726784" cy="4387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9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7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16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baseline="0" dirty="0" err="1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НУШ-компетентності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STEM-</a:t>
                      </a: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компетентності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BD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837">
                <a:tc>
                  <a:txBody>
                    <a:bodyPr/>
                    <a:lstStyle/>
                    <a:p>
                      <a:pPr algn="ctr" eaLnBrk="1" hangingPunct="1">
                        <a:spcBef>
                          <a:spcPts val="0"/>
                        </a:spcBef>
                        <a:buFont typeface="Arial" charset="0"/>
                        <a:buNone/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Спілкування державною</a:t>
                      </a:r>
                      <a:endParaRPr lang="en-US" altLang="ru-RU" sz="1200" b="1" dirty="0" smtClean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eaLnBrk="1" hangingPunct="1">
                        <a:spcBef>
                          <a:spcPts val="0"/>
                        </a:spcBef>
                        <a:buFont typeface="Arial" charset="0"/>
                        <a:buNone/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(і рідною у разі відмінності) мовами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Презентаційні, комунікативні  здібності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8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Спілкування іноземними мовами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Мова науки</a:t>
                      </a:r>
                      <a:r>
                        <a:rPr lang="uk-UA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англійська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Математична грамотність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Math</a:t>
                      </a: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  <a:r>
                        <a:rPr lang="uk-UA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ключовий напрям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93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Компетентності в природничих науках і технологіях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Science</a:t>
                      </a:r>
                      <a:r>
                        <a:rPr lang="uk-UA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and</a:t>
                      </a:r>
                      <a:r>
                        <a:rPr lang="en-US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Technology –</a:t>
                      </a:r>
                      <a:r>
                        <a:rPr lang="en-US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ключові напрями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58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Інформаційно-цифрова компетентність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Technology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193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Уміння вчитися впродовж життя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Розвиток розумово-пізнавальних</a:t>
                      </a:r>
                      <a:r>
                        <a:rPr lang="uk-UA" sz="1200" b="1" baseline="0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якостей, дослідницьких вмінь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2710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Підприємливість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Конкурентна спроможність на ринку праці, організаційні здібності, креативність 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193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Соціальні і громадянські компетентності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Співпраця в команді, продуктивний діалог, емоційний  та екологічний 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інтелект тощо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16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Загальнокультурна грамотність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58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uk-UA" altLang="ru-RU" sz="1200" b="1" dirty="0" smtClean="0">
                          <a:solidFill>
                            <a:srgbClr val="4A5C6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Екологічна грамотність і здорове життя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63" name="Google Shape;1097;p50"/>
          <p:cNvGrpSpPr/>
          <p:nvPr/>
        </p:nvGrpSpPr>
        <p:grpSpPr>
          <a:xfrm>
            <a:off x="4385996" y="3147567"/>
            <a:ext cx="330277" cy="253667"/>
            <a:chOff x="568950" y="3686775"/>
            <a:chExt cx="472500" cy="362900"/>
          </a:xfrm>
        </p:grpSpPr>
        <p:sp>
          <p:nvSpPr>
            <p:cNvPr id="64" name="Google Shape;1098;p50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l" t="t" r="r" b="b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099;p50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l" t="t" r="r" b="b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00;p50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l" t="t" r="r" b="b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1133;p50"/>
          <p:cNvGrpSpPr/>
          <p:nvPr/>
        </p:nvGrpSpPr>
        <p:grpSpPr>
          <a:xfrm>
            <a:off x="4394949" y="2805713"/>
            <a:ext cx="307298" cy="223033"/>
            <a:chOff x="4604550" y="3714775"/>
            <a:chExt cx="439625" cy="319075"/>
          </a:xfrm>
        </p:grpSpPr>
        <p:sp>
          <p:nvSpPr>
            <p:cNvPr id="68" name="Google Shape;1134;p50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l" t="t" r="r" b="b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135;p50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l" t="t" r="r" b="b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6" name="Picture 2" descr="значок работа png | PNGWi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81" b="98066" l="4444" r="97778"/>
                    </a14:imgEffect>
                    <a14:imgEffect>
                      <a14:saturation sa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5516" y="3935686"/>
            <a:ext cx="406163" cy="40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Q FORMAT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95000" contrast="-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21" y="4305552"/>
            <a:ext cx="467106" cy="4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Google Shape;1037;p50"/>
          <p:cNvGrpSpPr/>
          <p:nvPr/>
        </p:nvGrpSpPr>
        <p:grpSpPr>
          <a:xfrm>
            <a:off x="4394949" y="1976981"/>
            <a:ext cx="252828" cy="271544"/>
            <a:chOff x="616425" y="2329600"/>
            <a:chExt cx="361700" cy="388475"/>
          </a:xfrm>
        </p:grpSpPr>
        <p:sp>
          <p:nvSpPr>
            <p:cNvPr id="74" name="Google Shape;1038;p50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39;p50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40;p50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41;p50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042;p50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043;p50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44;p50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045;p50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1089;p50"/>
          <p:cNvGrpSpPr/>
          <p:nvPr/>
        </p:nvGrpSpPr>
        <p:grpSpPr>
          <a:xfrm>
            <a:off x="4375779" y="2393088"/>
            <a:ext cx="361785" cy="268993"/>
            <a:chOff x="5247525" y="3007275"/>
            <a:chExt cx="517575" cy="384825"/>
          </a:xfrm>
        </p:grpSpPr>
        <p:sp>
          <p:nvSpPr>
            <p:cNvPr id="86" name="Google Shape;1090;p50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091;p50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34" name="Picture 10" descr="Общение – Бесплатные иконки: люди"/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77000"/>
                    </a14:imgEffect>
                    <a14:imgEffect>
                      <a14:brightnessContrast bright="-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442" y="719142"/>
            <a:ext cx="308573" cy="30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Google Shape;1010;p50"/>
          <p:cNvSpPr/>
          <p:nvPr/>
        </p:nvSpPr>
        <p:spPr>
          <a:xfrm>
            <a:off x="4403232" y="1550365"/>
            <a:ext cx="280072" cy="280072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" name="Google Shape;1144;p50"/>
          <p:cNvGrpSpPr/>
          <p:nvPr/>
        </p:nvGrpSpPr>
        <p:grpSpPr>
          <a:xfrm>
            <a:off x="4383442" y="1142318"/>
            <a:ext cx="318805" cy="301420"/>
            <a:chOff x="5941025" y="3634400"/>
            <a:chExt cx="467650" cy="467650"/>
          </a:xfrm>
        </p:grpSpPr>
        <p:sp>
          <p:nvSpPr>
            <p:cNvPr id="93" name="Google Shape;1145;p50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146;p50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147;p50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148;p50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149;p50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150;p50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1293;p50"/>
          <p:cNvGrpSpPr/>
          <p:nvPr/>
        </p:nvGrpSpPr>
        <p:grpSpPr>
          <a:xfrm>
            <a:off x="4449723" y="3524860"/>
            <a:ext cx="179608" cy="284755"/>
            <a:chOff x="6718575" y="2318625"/>
            <a:chExt cx="256950" cy="407375"/>
          </a:xfrm>
        </p:grpSpPr>
        <p:sp>
          <p:nvSpPr>
            <p:cNvPr id="100" name="Google Shape;1294;p5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295;p50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296;p50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297;p50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298;p50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299;p50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300;p5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301;p50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8917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адпись 27"/>
          <p:cNvSpPr txBox="1">
            <a:spLocks noChangeArrowheads="1"/>
          </p:cNvSpPr>
          <p:nvPr/>
        </p:nvSpPr>
        <p:spPr bwMode="auto">
          <a:xfrm>
            <a:off x="1746599" y="2083027"/>
            <a:ext cx="2306630" cy="75534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Інтелектуальний розвиток, профорієнтація</a:t>
            </a:r>
          </a:p>
        </p:txBody>
      </p:sp>
      <p:sp>
        <p:nvSpPr>
          <p:cNvPr id="16" name="Надпись 28"/>
          <p:cNvSpPr txBox="1">
            <a:spLocks noChangeArrowheads="1"/>
          </p:cNvSpPr>
          <p:nvPr/>
        </p:nvSpPr>
        <p:spPr bwMode="auto">
          <a:xfrm>
            <a:off x="1746599" y="2907736"/>
            <a:ext cx="2306630" cy="69703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uk-UA" altLang="ru-RU" sz="200" dirty="0" smtClean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uk-UA" altLang="ru-RU" sz="16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Соціальна </a:t>
            </a: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інклюзія,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uk-UA" altLang="ru-RU" sz="16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волонтерство</a:t>
            </a:r>
            <a:endParaRPr lang="uk-UA" altLang="ru-RU" sz="16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17" name="Надпись 29"/>
          <p:cNvSpPr txBox="1">
            <a:spLocks noChangeArrowheads="1"/>
          </p:cNvSpPr>
          <p:nvPr/>
        </p:nvSpPr>
        <p:spPr bwMode="auto">
          <a:xfrm>
            <a:off x="4184444" y="2936749"/>
            <a:ext cx="2219211" cy="66802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endParaRPr lang="uk-UA" altLang="ru-RU" sz="400" dirty="0" smtClean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uk-UA" altLang="ru-RU" sz="16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Зайнятість </a:t>
            </a: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і підприємництво</a:t>
            </a:r>
          </a:p>
        </p:txBody>
      </p:sp>
      <p:sp>
        <p:nvSpPr>
          <p:cNvPr id="18" name="Надпись 30"/>
          <p:cNvSpPr txBox="1">
            <a:spLocks noChangeArrowheads="1"/>
          </p:cNvSpPr>
          <p:nvPr/>
        </p:nvSpPr>
        <p:spPr bwMode="auto">
          <a:xfrm>
            <a:off x="4160028" y="2074975"/>
            <a:ext cx="2298908" cy="797286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Участь у громадянському суспільств</a:t>
            </a:r>
            <a:r>
              <a:rPr lang="uk-UA" altLang="ru-RU" sz="18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і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uk-UA" alt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адпись 31"/>
          <p:cNvSpPr txBox="1">
            <a:spLocks noChangeArrowheads="1"/>
          </p:cNvSpPr>
          <p:nvPr/>
        </p:nvSpPr>
        <p:spPr bwMode="auto">
          <a:xfrm>
            <a:off x="6565734" y="2930345"/>
            <a:ext cx="2105217" cy="67442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ea typeface="+mn-ea"/>
              <a:cs typeface="+mn-cs"/>
            </a:endParaRPr>
          </a:p>
          <a:p>
            <a:endParaRPr lang="uk-UA" altLang="ru-RU" sz="800" dirty="0" smtClean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uk-UA" altLang="ru-RU" sz="16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rPr>
              <a:t>Молодь </a:t>
            </a: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rPr>
              <a:t>і світ</a:t>
            </a:r>
          </a:p>
        </p:txBody>
      </p:sp>
      <p:sp>
        <p:nvSpPr>
          <p:cNvPr id="20" name="Надпись 32"/>
          <p:cNvSpPr txBox="1">
            <a:spLocks noChangeArrowheads="1"/>
          </p:cNvSpPr>
          <p:nvPr/>
        </p:nvSpPr>
        <p:spPr bwMode="auto">
          <a:xfrm>
            <a:off x="6565734" y="2078681"/>
            <a:ext cx="2105217" cy="77506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400" dirty="0" smtClean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altLang="ru-RU" sz="16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Здоров'я </a:t>
            </a:r>
            <a:r>
              <a:rPr lang="uk-UA" altLang="ru-RU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і благополуччя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uk-UA" altLang="ru-RU" sz="18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-431846" y="849120"/>
            <a:ext cx="1224132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050"/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1362642" y="390833"/>
            <a:ext cx="7668740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907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>
              <a:buClrTx/>
              <a:tabLst>
                <a:tab pos="1418035" algn="l"/>
              </a:tabLst>
            </a:pPr>
            <a:endParaRPr lang="uk-UA" altLang="ru-RU" sz="12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defTabSz="685800">
              <a:buClrTx/>
              <a:tabLst>
                <a:tab pos="1418035" algn="l"/>
              </a:tabLst>
            </a:pPr>
            <a:r>
              <a:rPr lang="uk-UA" altLang="ru-RU" sz="2000" b="1" dirty="0">
                <a:solidFill>
                  <a:srgbClr val="02BDC7"/>
                </a:solidFill>
                <a:latin typeface="+mj-lt"/>
                <a:ea typeface="+mj-ea"/>
                <a:cs typeface="+mj-cs"/>
              </a:rPr>
              <a:t>Плекання нової генерації </a:t>
            </a:r>
            <a:r>
              <a:rPr lang="uk-UA" altLang="ru-RU" sz="2000" b="1" dirty="0" smtClean="0">
                <a:solidFill>
                  <a:srgbClr val="02BDC7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uk-UA" altLang="ru-RU" sz="2000" b="1" dirty="0">
                <a:solidFill>
                  <a:srgbClr val="02BDC7"/>
                </a:solidFill>
                <a:latin typeface="+mj-lt"/>
                <a:ea typeface="+mj-ea"/>
                <a:cs typeface="+mj-cs"/>
              </a:rPr>
              <a:t>закладі позашкільної освіти</a:t>
            </a:r>
            <a:endParaRPr lang="ru-RU" altLang="ru-RU" sz="2000" b="1" dirty="0">
              <a:solidFill>
                <a:srgbClr val="02BDC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-431846" y="745316"/>
            <a:ext cx="12241322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altLang="ru-RU" sz="135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altLang="ru-RU" sz="135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altLang="ru-RU" sz="135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altLang="ru-RU" sz="13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Rectangle 33"/>
          <p:cNvSpPr>
            <a:spLocks noChangeArrowheads="1"/>
          </p:cNvSpPr>
          <p:nvPr/>
        </p:nvSpPr>
        <p:spPr bwMode="auto">
          <a:xfrm>
            <a:off x="-431846" y="889586"/>
            <a:ext cx="12241322" cy="40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uk-UA" altLang="ru-RU" sz="825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825">
              <a:solidFill>
                <a:schemeClr val="tx1"/>
              </a:solidFill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altLang="ru-RU" sz="135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41"/>
          <p:cNvSpPr>
            <a:spLocks noChangeArrowheads="1"/>
          </p:cNvSpPr>
          <p:nvPr/>
        </p:nvSpPr>
        <p:spPr bwMode="auto">
          <a:xfrm>
            <a:off x="-431846" y="976149"/>
            <a:ext cx="1224132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050"/>
          </a:p>
        </p:txBody>
      </p:sp>
      <p:grpSp>
        <p:nvGrpSpPr>
          <p:cNvPr id="33" name="Группа 32"/>
          <p:cNvGrpSpPr/>
          <p:nvPr/>
        </p:nvGrpSpPr>
        <p:grpSpPr>
          <a:xfrm>
            <a:off x="442351" y="1166515"/>
            <a:ext cx="7777349" cy="3564429"/>
            <a:chOff x="697570" y="2042718"/>
            <a:chExt cx="10369798" cy="4752572"/>
          </a:xfrm>
        </p:grpSpPr>
        <p:sp>
          <p:nvSpPr>
            <p:cNvPr id="34" name="Полилиния 33"/>
            <p:cNvSpPr/>
            <p:nvPr/>
          </p:nvSpPr>
          <p:spPr>
            <a:xfrm>
              <a:off x="697570" y="2069599"/>
              <a:ext cx="1523671" cy="1662948"/>
            </a:xfrm>
            <a:custGeom>
              <a:avLst/>
              <a:gdLst>
                <a:gd name="connsiteX0" fmla="*/ 0 w 2004504"/>
                <a:gd name="connsiteY0" fmla="*/ 0 h 1487622"/>
                <a:gd name="connsiteX1" fmla="*/ 1260693 w 2004504"/>
                <a:gd name="connsiteY1" fmla="*/ 0 h 1487622"/>
                <a:gd name="connsiteX2" fmla="*/ 2004504 w 2004504"/>
                <a:gd name="connsiteY2" fmla="*/ 743811 h 1487622"/>
                <a:gd name="connsiteX3" fmla="*/ 1260693 w 2004504"/>
                <a:gd name="connsiteY3" fmla="*/ 1487622 h 1487622"/>
                <a:gd name="connsiteX4" fmla="*/ 0 w 2004504"/>
                <a:gd name="connsiteY4" fmla="*/ 1487622 h 1487622"/>
                <a:gd name="connsiteX5" fmla="*/ 743811 w 2004504"/>
                <a:gd name="connsiteY5" fmla="*/ 743811 h 1487622"/>
                <a:gd name="connsiteX6" fmla="*/ 0 w 2004504"/>
                <a:gd name="connsiteY6" fmla="*/ 0 h 148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4504" h="1487622">
                  <a:moveTo>
                    <a:pt x="2004503" y="0"/>
                  </a:moveTo>
                  <a:lnTo>
                    <a:pt x="2004503" y="935610"/>
                  </a:lnTo>
                  <a:lnTo>
                    <a:pt x="1002252" y="1487622"/>
                  </a:lnTo>
                  <a:lnTo>
                    <a:pt x="1" y="935610"/>
                  </a:lnTo>
                  <a:lnTo>
                    <a:pt x="1" y="0"/>
                  </a:lnTo>
                  <a:lnTo>
                    <a:pt x="1002252" y="552012"/>
                  </a:lnTo>
                  <a:lnTo>
                    <a:pt x="2004503" y="0"/>
                  </a:lnTo>
                  <a:close/>
                </a:path>
              </a:pathLst>
            </a:cu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0001" tIns="567860" rIns="10001" bIns="567860" numCol="1" spcCol="1270" anchor="ctr" anchorCtr="0">
              <a:noAutofit/>
            </a:bodyPr>
            <a:lstStyle/>
            <a:p>
              <a:pPr algn="ctr" defTabSz="7000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altLang="ru-RU" sz="1575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Концепція</a:t>
              </a:r>
              <a:endParaRPr lang="ru-RU" sz="1575" kern="1200" dirty="0"/>
            </a:p>
          </p:txBody>
        </p:sp>
        <p:sp>
          <p:nvSpPr>
            <p:cNvPr id="35" name="Полилиния 34"/>
            <p:cNvSpPr/>
            <p:nvPr/>
          </p:nvSpPr>
          <p:spPr>
            <a:xfrm>
              <a:off x="2436567" y="2042718"/>
              <a:ext cx="8630801" cy="1149831"/>
            </a:xfrm>
            <a:custGeom>
              <a:avLst/>
              <a:gdLst>
                <a:gd name="connsiteX0" fmla="*/ 217159 w 1302927"/>
                <a:gd name="connsiteY0" fmla="*/ 0 h 9478206"/>
                <a:gd name="connsiteX1" fmla="*/ 1085768 w 1302927"/>
                <a:gd name="connsiteY1" fmla="*/ 0 h 9478206"/>
                <a:gd name="connsiteX2" fmla="*/ 1302927 w 1302927"/>
                <a:gd name="connsiteY2" fmla="*/ 217159 h 9478206"/>
                <a:gd name="connsiteX3" fmla="*/ 1302927 w 1302927"/>
                <a:gd name="connsiteY3" fmla="*/ 9478206 h 9478206"/>
                <a:gd name="connsiteX4" fmla="*/ 1302927 w 1302927"/>
                <a:gd name="connsiteY4" fmla="*/ 9478206 h 9478206"/>
                <a:gd name="connsiteX5" fmla="*/ 0 w 1302927"/>
                <a:gd name="connsiteY5" fmla="*/ 9478206 h 9478206"/>
                <a:gd name="connsiteX6" fmla="*/ 0 w 1302927"/>
                <a:gd name="connsiteY6" fmla="*/ 9478206 h 9478206"/>
                <a:gd name="connsiteX7" fmla="*/ 0 w 1302927"/>
                <a:gd name="connsiteY7" fmla="*/ 217159 h 9478206"/>
                <a:gd name="connsiteX8" fmla="*/ 217159 w 1302927"/>
                <a:gd name="connsiteY8" fmla="*/ 0 h 947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2927" h="9478206">
                  <a:moveTo>
                    <a:pt x="1302927" y="1579736"/>
                  </a:moveTo>
                  <a:lnTo>
                    <a:pt x="1302927" y="7898470"/>
                  </a:lnTo>
                  <a:cubicBezTo>
                    <a:pt x="1302927" y="8770935"/>
                    <a:pt x="1289562" y="9478202"/>
                    <a:pt x="1273075" y="9478202"/>
                  </a:cubicBezTo>
                  <a:lnTo>
                    <a:pt x="0" y="9478202"/>
                  </a:lnTo>
                  <a:lnTo>
                    <a:pt x="0" y="947820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73075" y="4"/>
                  </a:lnTo>
                  <a:cubicBezTo>
                    <a:pt x="1289562" y="4"/>
                    <a:pt x="1302927" y="707271"/>
                    <a:pt x="1302927" y="1579736"/>
                  </a:cubicBez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3351" tIns="59609" rIns="59609" bIns="59610" numCol="1" spcCol="1270" anchor="ctr" anchorCtr="0">
              <a:noAutofit/>
            </a:bodyPr>
            <a:lstStyle/>
            <a:p>
              <a:pPr lvl="1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altLang="ru-RU" sz="1600" dirty="0"/>
                <a:t>С</a:t>
              </a:r>
              <a:r>
                <a:rPr lang="uk-UA" altLang="ru-RU" sz="1600" dirty="0" smtClean="0"/>
                <a:t>творення </a:t>
              </a:r>
              <a:r>
                <a:rPr lang="uk-UA" altLang="ru-RU" sz="1600" dirty="0"/>
                <a:t>умов для самореалізації та розвитку</a:t>
              </a:r>
              <a:br>
                <a:rPr lang="uk-UA" altLang="ru-RU" sz="1600" dirty="0"/>
              </a:br>
              <a:r>
                <a:rPr lang="uk-UA" altLang="ru-RU" sz="1600" dirty="0"/>
                <a:t> потенціалу підростаючого покоління в Україні,</a:t>
              </a:r>
              <a:br>
                <a:rPr lang="uk-UA" altLang="ru-RU" sz="1600" dirty="0"/>
              </a:br>
              <a:r>
                <a:rPr lang="uk-UA" altLang="ru-RU" sz="1600" dirty="0"/>
                <a:t> його участі та інтеграції у суспільне життя</a:t>
              </a:r>
              <a:endParaRPr lang="ru-RU" sz="1600" dirty="0"/>
            </a:p>
          </p:txBody>
        </p:sp>
        <p:sp>
          <p:nvSpPr>
            <p:cNvPr id="36" name="Полилиния 35"/>
            <p:cNvSpPr/>
            <p:nvPr/>
          </p:nvSpPr>
          <p:spPr>
            <a:xfrm>
              <a:off x="697571" y="3480230"/>
              <a:ext cx="1569656" cy="1670213"/>
            </a:xfrm>
            <a:custGeom>
              <a:avLst/>
              <a:gdLst>
                <a:gd name="connsiteX0" fmla="*/ 0 w 2004504"/>
                <a:gd name="connsiteY0" fmla="*/ 0 h 1403153"/>
                <a:gd name="connsiteX1" fmla="*/ 1302928 w 2004504"/>
                <a:gd name="connsiteY1" fmla="*/ 0 h 1403153"/>
                <a:gd name="connsiteX2" fmla="*/ 2004504 w 2004504"/>
                <a:gd name="connsiteY2" fmla="*/ 701577 h 1403153"/>
                <a:gd name="connsiteX3" fmla="*/ 1302928 w 2004504"/>
                <a:gd name="connsiteY3" fmla="*/ 1403153 h 1403153"/>
                <a:gd name="connsiteX4" fmla="*/ 0 w 2004504"/>
                <a:gd name="connsiteY4" fmla="*/ 1403153 h 1403153"/>
                <a:gd name="connsiteX5" fmla="*/ 701577 w 2004504"/>
                <a:gd name="connsiteY5" fmla="*/ 701577 h 1403153"/>
                <a:gd name="connsiteX6" fmla="*/ 0 w 2004504"/>
                <a:gd name="connsiteY6" fmla="*/ 0 h 140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4504" h="1403153">
                  <a:moveTo>
                    <a:pt x="2004503" y="0"/>
                  </a:moveTo>
                  <a:lnTo>
                    <a:pt x="2004503" y="912050"/>
                  </a:lnTo>
                  <a:lnTo>
                    <a:pt x="1002251" y="1403153"/>
                  </a:lnTo>
                  <a:lnTo>
                    <a:pt x="1" y="912050"/>
                  </a:lnTo>
                  <a:lnTo>
                    <a:pt x="1" y="0"/>
                  </a:lnTo>
                  <a:lnTo>
                    <a:pt x="1002251" y="491104"/>
                  </a:lnTo>
                  <a:lnTo>
                    <a:pt x="2004503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0002" tIns="536185" rIns="10001" bIns="536183" numCol="1" spcCol="1270" anchor="ctr" anchorCtr="0">
              <a:noAutofit/>
            </a:bodyPr>
            <a:lstStyle/>
            <a:p>
              <a:pPr algn="ctr" defTabSz="7000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altLang="ru-RU" sz="1575" kern="1200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Вектори діяльності</a:t>
              </a:r>
              <a:endParaRPr lang="ru-RU" sz="1575" kern="1200" dirty="0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697571" y="4944454"/>
              <a:ext cx="1569657" cy="1850836"/>
            </a:xfrm>
            <a:custGeom>
              <a:avLst/>
              <a:gdLst>
                <a:gd name="connsiteX0" fmla="*/ 0 w 2004504"/>
                <a:gd name="connsiteY0" fmla="*/ 0 h 1403153"/>
                <a:gd name="connsiteX1" fmla="*/ 1302928 w 2004504"/>
                <a:gd name="connsiteY1" fmla="*/ 0 h 1403153"/>
                <a:gd name="connsiteX2" fmla="*/ 2004504 w 2004504"/>
                <a:gd name="connsiteY2" fmla="*/ 701577 h 1403153"/>
                <a:gd name="connsiteX3" fmla="*/ 1302928 w 2004504"/>
                <a:gd name="connsiteY3" fmla="*/ 1403153 h 1403153"/>
                <a:gd name="connsiteX4" fmla="*/ 0 w 2004504"/>
                <a:gd name="connsiteY4" fmla="*/ 1403153 h 1403153"/>
                <a:gd name="connsiteX5" fmla="*/ 701577 w 2004504"/>
                <a:gd name="connsiteY5" fmla="*/ 701577 h 1403153"/>
                <a:gd name="connsiteX6" fmla="*/ 0 w 2004504"/>
                <a:gd name="connsiteY6" fmla="*/ 0 h 140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4504" h="1403153">
                  <a:moveTo>
                    <a:pt x="2004503" y="0"/>
                  </a:moveTo>
                  <a:lnTo>
                    <a:pt x="2004503" y="912050"/>
                  </a:lnTo>
                  <a:lnTo>
                    <a:pt x="1002251" y="1403153"/>
                  </a:lnTo>
                  <a:lnTo>
                    <a:pt x="1" y="912050"/>
                  </a:lnTo>
                  <a:lnTo>
                    <a:pt x="1" y="0"/>
                  </a:lnTo>
                  <a:lnTo>
                    <a:pt x="1002251" y="491104"/>
                  </a:lnTo>
                  <a:lnTo>
                    <a:pt x="2004503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0002" tIns="536185" rIns="10001" bIns="536183" numCol="1" spcCol="1270" anchor="ctr" anchorCtr="0">
              <a:noAutofit/>
            </a:bodyPr>
            <a:lstStyle/>
            <a:p>
              <a:pPr algn="ctr" defTabSz="7000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altLang="ru-RU" sz="1575" kern="1200" dirty="0">
                  <a:solidFill>
                    <a:schemeClr val="tx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Засіб реалізації</a:t>
              </a:r>
              <a:endParaRPr lang="ru-RU" sz="1575" kern="1200" dirty="0">
                <a:solidFill>
                  <a:schemeClr val="tx1"/>
                </a:solidFill>
              </a:endParaRPr>
            </a:p>
          </p:txBody>
        </p:sp>
        <p:sp>
          <p:nvSpPr>
            <p:cNvPr id="39" name="Полилиния 38"/>
            <p:cNvSpPr/>
            <p:nvPr/>
          </p:nvSpPr>
          <p:spPr>
            <a:xfrm>
              <a:off x="3756436" y="5414065"/>
              <a:ext cx="5571617" cy="1302928"/>
            </a:xfrm>
            <a:custGeom>
              <a:avLst/>
              <a:gdLst>
                <a:gd name="connsiteX0" fmla="*/ 217159 w 1302927"/>
                <a:gd name="connsiteY0" fmla="*/ 0 h 9478206"/>
                <a:gd name="connsiteX1" fmla="*/ 1085768 w 1302927"/>
                <a:gd name="connsiteY1" fmla="*/ 0 h 9478206"/>
                <a:gd name="connsiteX2" fmla="*/ 1302927 w 1302927"/>
                <a:gd name="connsiteY2" fmla="*/ 217159 h 9478206"/>
                <a:gd name="connsiteX3" fmla="*/ 1302927 w 1302927"/>
                <a:gd name="connsiteY3" fmla="*/ 9478206 h 9478206"/>
                <a:gd name="connsiteX4" fmla="*/ 1302927 w 1302927"/>
                <a:gd name="connsiteY4" fmla="*/ 9478206 h 9478206"/>
                <a:gd name="connsiteX5" fmla="*/ 0 w 1302927"/>
                <a:gd name="connsiteY5" fmla="*/ 9478206 h 9478206"/>
                <a:gd name="connsiteX6" fmla="*/ 0 w 1302927"/>
                <a:gd name="connsiteY6" fmla="*/ 9478206 h 9478206"/>
                <a:gd name="connsiteX7" fmla="*/ 0 w 1302927"/>
                <a:gd name="connsiteY7" fmla="*/ 217159 h 9478206"/>
                <a:gd name="connsiteX8" fmla="*/ 217159 w 1302927"/>
                <a:gd name="connsiteY8" fmla="*/ 0 h 947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2927" h="9478206">
                  <a:moveTo>
                    <a:pt x="1302927" y="1579736"/>
                  </a:moveTo>
                  <a:lnTo>
                    <a:pt x="1302927" y="7898470"/>
                  </a:lnTo>
                  <a:cubicBezTo>
                    <a:pt x="1302927" y="8770935"/>
                    <a:pt x="1289562" y="9478202"/>
                    <a:pt x="1273075" y="9478202"/>
                  </a:cubicBezTo>
                  <a:lnTo>
                    <a:pt x="0" y="9478202"/>
                  </a:lnTo>
                  <a:lnTo>
                    <a:pt x="0" y="947820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73075" y="4"/>
                  </a:lnTo>
                  <a:cubicBezTo>
                    <a:pt x="1289562" y="4"/>
                    <a:pt x="1302927" y="707271"/>
                    <a:pt x="1302927" y="1579736"/>
                  </a:cubicBez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33351" tIns="59609" rIns="59609" bIns="59610" numCol="1" spcCol="1270" anchor="ctr" anchorCtr="0">
              <a:noAutofit/>
            </a:bodyPr>
            <a:lstStyle/>
            <a:p>
              <a:pPr lvl="1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uk-UA" sz="1875" kern="1200" dirty="0"/>
            </a:p>
            <a:p>
              <a:pPr lvl="1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1600" kern="1200" dirty="0"/>
                <a:t>Упровадження сучасних </a:t>
              </a:r>
            </a:p>
            <a:p>
              <a:pPr lvl="1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1600" kern="1200" dirty="0"/>
                <a:t>STEAM-</a:t>
              </a:r>
              <a:r>
                <a:rPr lang="uk-UA" sz="1600" kern="1200" dirty="0"/>
                <a:t>технологій в освітній процес  </a:t>
              </a:r>
            </a:p>
            <a:p>
              <a:pPr lvl="1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1600" dirty="0"/>
                <a:t>закладу позашкільної освіти</a:t>
              </a:r>
              <a:endParaRPr lang="ru-RU" sz="1600" kern="1200" dirty="0"/>
            </a:p>
            <a:p>
              <a:pPr marL="171450" lvl="1" indent="-171450" algn="ctr" defTabSz="8334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875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9102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  <a:latin typeface="Arial Black" panose="020B0A04020102020204" pitchFamily="34" charset="0"/>
                <a:cs typeface="Arial" charset="0"/>
              </a:rPr>
              <a:t>Виклики і можливості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3200" y="953073"/>
            <a:ext cx="2778620" cy="3696366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200" b="1" cap="all" dirty="0" smtClean="0">
              <a:solidFill>
                <a:schemeClr val="dk1"/>
              </a:solidFill>
            </a:endParaRPr>
          </a:p>
          <a:p>
            <a:pPr algn="ctr"/>
            <a:r>
              <a:rPr lang="uk-UA" sz="1200" b="1" cap="all" dirty="0" smtClean="0">
                <a:solidFill>
                  <a:schemeClr val="dk1"/>
                </a:solidFill>
              </a:rPr>
              <a:t>можливості</a:t>
            </a:r>
            <a:endParaRPr lang="uk-UA" sz="1200" b="1" cap="all" dirty="0">
              <a:solidFill>
                <a:schemeClr val="dk1"/>
              </a:solidFill>
            </a:endParaRPr>
          </a:p>
          <a:p>
            <a:pPr algn="ctr"/>
            <a:endParaRPr lang="uk-UA" sz="300" b="1" cap="all" dirty="0">
              <a:solidFill>
                <a:schemeClr val="dk1"/>
              </a:solidFill>
            </a:endParaRPr>
          </a:p>
          <a:p>
            <a:pPr marL="355600" indent="-268288">
              <a:spcBef>
                <a:spcPts val="300"/>
              </a:spcBef>
              <a:buClr>
                <a:srgbClr val="02BDC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інтеграційні </a:t>
            </a: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форми і методи роботи, напрацювання дидактичного забезпечення з використанням сучасних можливостей </a:t>
            </a: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ІКТ</a:t>
            </a:r>
          </a:p>
          <a:p>
            <a:pPr marL="355600" indent="-268288">
              <a:spcBef>
                <a:spcPts val="300"/>
              </a:spcBef>
              <a:buClr>
                <a:srgbClr val="02BDC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самоосвіта </a:t>
            </a: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педагогів з питань запровадження </a:t>
            </a:r>
            <a:r>
              <a:rPr lang="en-US" dirty="0">
                <a:latin typeface="Lato Light"/>
                <a:ea typeface="Lato Light"/>
                <a:cs typeface="Lato Light"/>
                <a:sym typeface="Lato Light"/>
              </a:rPr>
              <a:t>STEM-</a:t>
            </a: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освіти</a:t>
            </a:r>
          </a:p>
          <a:p>
            <a:pPr marL="355600" indent="-268288">
              <a:spcBef>
                <a:spcPts val="300"/>
              </a:spcBef>
              <a:buClr>
                <a:srgbClr val="02BDC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запровадження сучасних освітніх напрямів, перекваліфікація педкадрів, залучення профільних спеціалістів</a:t>
            </a:r>
          </a:p>
          <a:p>
            <a:pPr marL="355600" indent="-268288">
              <a:spcBef>
                <a:spcPts val="300"/>
              </a:spcBef>
              <a:buClr>
                <a:srgbClr val="02BDC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dirty="0" smtClean="0">
                <a:latin typeface="Lato Light"/>
                <a:ea typeface="Lato Light"/>
                <a:cs typeface="Lato Light"/>
                <a:sym typeface="Lato Light"/>
              </a:rPr>
              <a:t>модернізація </a:t>
            </a: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технічної бази</a:t>
            </a:r>
          </a:p>
          <a:p>
            <a:pPr marL="355600" indent="-268288">
              <a:spcBef>
                <a:spcPts val="300"/>
              </a:spcBef>
              <a:buClr>
                <a:srgbClr val="02BDC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dirty="0">
                <a:latin typeface="Lato Light"/>
                <a:ea typeface="Lato Light"/>
                <a:cs typeface="Lato Light"/>
                <a:sym typeface="Lato Light"/>
              </a:rPr>
              <a:t>партнерство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dk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726421" y="965198"/>
            <a:ext cx="2703661" cy="3672115"/>
          </a:xfrm>
          <a:prstGeom prst="rightArrowCallout">
            <a:avLst>
              <a:gd name="adj1" fmla="val 22242"/>
              <a:gd name="adj2" fmla="val 17477"/>
              <a:gd name="adj3" fmla="val 12511"/>
              <a:gd name="adj4" fmla="val 85779"/>
            </a:avLst>
          </a:prstGeom>
          <a:solidFill>
            <a:srgbClr val="DEE9F2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1400" b="1" cap="all" dirty="0" smtClean="0"/>
              <a:t>Виклики</a:t>
            </a:r>
            <a:endParaRPr lang="uk-UA" sz="1400" b="1" cap="all" dirty="0"/>
          </a:p>
          <a:p>
            <a:pPr marL="355600" lvl="0" indent="-268288">
              <a:buClr>
                <a:srgbClr val="FC406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sz="1400" dirty="0" smtClean="0"/>
              <a:t>програмно-методичне </a:t>
            </a:r>
            <a:r>
              <a:rPr lang="uk-UA" sz="1400" dirty="0"/>
              <a:t>забезпечення </a:t>
            </a:r>
          </a:p>
          <a:p>
            <a:pPr marL="355600" lvl="0" indent="-268288">
              <a:buClr>
                <a:srgbClr val="FC406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sz="1400" dirty="0"/>
              <a:t>недостатній рівень підготовки педагогів</a:t>
            </a:r>
            <a:endParaRPr lang="ru-RU" sz="1400" dirty="0"/>
          </a:p>
          <a:p>
            <a:pPr marL="355600" lvl="0" indent="-268288">
              <a:buClr>
                <a:srgbClr val="FC406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sz="1400" dirty="0"/>
              <a:t>напрями </a:t>
            </a:r>
            <a:r>
              <a:rPr lang="en-US" sz="1400" dirty="0"/>
              <a:t>STEM-</a:t>
            </a:r>
            <a:r>
              <a:rPr lang="uk-UA" sz="1400" dirty="0"/>
              <a:t>освіти та їх кадрове забезпечення</a:t>
            </a:r>
          </a:p>
          <a:p>
            <a:pPr marL="355600" lvl="0" indent="-268288">
              <a:buClr>
                <a:srgbClr val="FC406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sz="1400" dirty="0"/>
              <a:t>результативність і наступність освітнього процесу</a:t>
            </a:r>
          </a:p>
          <a:p>
            <a:pPr marL="355600" indent="-268288">
              <a:buClr>
                <a:srgbClr val="FC4067"/>
              </a:buClr>
              <a:buSzPct val="128000"/>
              <a:buFont typeface="Courier New" panose="02070309020205020404" pitchFamily="49" charset="0"/>
              <a:buChar char="o"/>
            </a:pPr>
            <a:r>
              <a:rPr lang="uk-UA" sz="1400" dirty="0"/>
              <a:t>невідповідне матеріально-технічне забезпечення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63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18" name="Овал 17"/>
          <p:cNvSpPr/>
          <p:nvPr/>
        </p:nvSpPr>
        <p:spPr>
          <a:xfrm>
            <a:off x="3232907" y="552980"/>
            <a:ext cx="2639858" cy="2704818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9" name="Содержимое 5" descr="Картинки по запросу зростання дитини"/>
          <p:cNvPicPr>
            <a:picLocks/>
          </p:cNvPicPr>
          <p:nvPr/>
        </p:nvPicPr>
        <p:blipFill rotWithShape="1">
          <a:blip r:embed="rId3" cstate="print">
            <a:lum contrast="10000"/>
          </a:blip>
          <a:srcRect l="13000" t="7150" r="51400" b="55429"/>
          <a:stretch/>
        </p:blipFill>
        <p:spPr bwMode="auto">
          <a:xfrm>
            <a:off x="3526635" y="1086013"/>
            <a:ext cx="2052402" cy="161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Google Shape;529;p31"/>
          <p:cNvSpPr/>
          <p:nvPr/>
        </p:nvSpPr>
        <p:spPr>
          <a:xfrm>
            <a:off x="6542615" y="3391135"/>
            <a:ext cx="1069200" cy="1069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endParaRPr lang="en-US" sz="1050" b="1" dirty="0">
              <a:solidFill>
                <a:srgbClr val="FC4067"/>
              </a:solidFill>
              <a:sym typeface="Lato Light"/>
            </a:endParaRPr>
          </a:p>
        </p:txBody>
      </p:sp>
      <p:sp>
        <p:nvSpPr>
          <p:cNvPr id="21" name="Google Shape;530;p31"/>
          <p:cNvSpPr/>
          <p:nvPr/>
        </p:nvSpPr>
        <p:spPr>
          <a:xfrm rot="5400000">
            <a:off x="1302678" y="3391135"/>
            <a:ext cx="1069200" cy="1069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vert="vert270" wrap="square" lIns="91425" tIns="91425" rIns="91425" bIns="91425" anchor="ctr" anchorCtr="0">
            <a:noAutofit/>
          </a:bodyPr>
          <a:lstStyle/>
          <a:p>
            <a:pPr lvl="0" algn="ctr"/>
            <a:endParaRPr sz="1050" dirty="0">
              <a:solidFill>
                <a:srgbClr val="FC4067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2" name="Google Shape;531;p31"/>
          <p:cNvSpPr/>
          <p:nvPr/>
        </p:nvSpPr>
        <p:spPr>
          <a:xfrm>
            <a:off x="3991640" y="3391135"/>
            <a:ext cx="1069200" cy="1069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-US" sz="1050" b="1" dirty="0">
              <a:solidFill>
                <a:srgbClr val="FC4067"/>
              </a:solidFill>
              <a:sym typeface="Lato Light"/>
            </a:endParaRPr>
          </a:p>
        </p:txBody>
      </p:sp>
      <p:cxnSp>
        <p:nvCxnSpPr>
          <p:cNvPr id="23" name="Google Shape;533;p31"/>
          <p:cNvCxnSpPr>
            <a:stCxn id="21" idx="0"/>
            <a:endCxn id="22" idx="2"/>
          </p:cNvCxnSpPr>
          <p:nvPr/>
        </p:nvCxnSpPr>
        <p:spPr>
          <a:xfrm>
            <a:off x="2371878" y="3925735"/>
            <a:ext cx="1619762" cy="0"/>
          </a:xfrm>
          <a:prstGeom prst="straightConnector1">
            <a:avLst/>
          </a:prstGeom>
          <a:ln>
            <a:headEnd type="none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Google Shape;535;p31"/>
          <p:cNvCxnSpPr>
            <a:stCxn id="21" idx="4"/>
          </p:cNvCxnSpPr>
          <p:nvPr/>
        </p:nvCxnSpPr>
        <p:spPr>
          <a:xfrm flipH="1">
            <a:off x="560997" y="3925735"/>
            <a:ext cx="741681" cy="0"/>
          </a:xfrm>
          <a:prstGeom prst="straightConnector1">
            <a:avLst/>
          </a:prstGeom>
          <a:ln>
            <a:headEnd type="oval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Google Shape;533;p31"/>
          <p:cNvCxnSpPr>
            <a:stCxn id="22" idx="6"/>
            <a:endCxn id="20" idx="2"/>
          </p:cNvCxnSpPr>
          <p:nvPr/>
        </p:nvCxnSpPr>
        <p:spPr>
          <a:xfrm>
            <a:off x="5060840" y="3925735"/>
            <a:ext cx="1481775" cy="0"/>
          </a:xfrm>
          <a:prstGeom prst="straightConnector1">
            <a:avLst/>
          </a:prstGeom>
          <a:ln>
            <a:headEnd type="none" w="med" len="med"/>
            <a:tailEnd type="oval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Google Shape;535;p31"/>
          <p:cNvCxnSpPr/>
          <p:nvPr/>
        </p:nvCxnSpPr>
        <p:spPr>
          <a:xfrm>
            <a:off x="7611815" y="3925735"/>
            <a:ext cx="793954" cy="0"/>
          </a:xfrm>
          <a:prstGeom prst="straightConnector1">
            <a:avLst/>
          </a:prstGeom>
          <a:ln>
            <a:headEnd type="oval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337756" y="3729297"/>
            <a:ext cx="11310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C4067"/>
                </a:solidFill>
              </a:rPr>
              <a:t>STREAM</a:t>
            </a:r>
            <a:endParaRPr lang="en-US" sz="1600" dirty="0">
              <a:solidFill>
                <a:srgbClr val="FC4067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4092976" y="3729297"/>
            <a:ext cx="9930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C4067"/>
                </a:solidFill>
              </a:rPr>
              <a:t>STEAM</a:t>
            </a:r>
            <a:endParaRPr lang="en-US" sz="1600" dirty="0">
              <a:solidFill>
                <a:srgbClr val="FC4067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680602" y="3729297"/>
            <a:ext cx="9930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C4067"/>
                </a:solidFill>
              </a:rPr>
              <a:t>STEM</a:t>
            </a:r>
            <a:endParaRPr lang="en-US" sz="1600" dirty="0">
              <a:solidFill>
                <a:srgbClr val="FC4067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p5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graphicFrame>
        <p:nvGraphicFramePr>
          <p:cNvPr id="452" name="Таблица 4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099608"/>
              </p:ext>
            </p:extLst>
          </p:nvPr>
        </p:nvGraphicFramePr>
        <p:xfrm>
          <a:off x="192946" y="433454"/>
          <a:ext cx="8473738" cy="4306327"/>
        </p:xfrm>
        <a:graphic>
          <a:graphicData uri="http://schemas.openxmlformats.org/drawingml/2006/table">
            <a:tbl>
              <a:tblPr/>
              <a:tblGrid>
                <a:gridCol w="1364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4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9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476">
                <a:tc>
                  <a:txBody>
                    <a:bodyPr/>
                    <a:lstStyle/>
                    <a:p>
                      <a:pPr marL="35560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100" b="1" dirty="0" smtClean="0">
                          <a:solidFill>
                            <a:srgbClr val="4A5C65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Рівні</a:t>
                      </a:r>
                      <a:endParaRPr lang="ru-RU" sz="1100" b="1" dirty="0">
                        <a:solidFill>
                          <a:srgbClr val="4A5C65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Початковий</a:t>
                      </a: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Середній </a:t>
                      </a:r>
                      <a:endParaRPr lang="ru-RU" sz="1200" b="1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Вищий </a:t>
                      </a:r>
                      <a:endParaRPr lang="ru-RU" sz="1200" b="1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405">
                <a:tc>
                  <a:txBody>
                    <a:bodyPr/>
                    <a:lstStyle/>
                    <a:p>
                      <a:pPr marL="4492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Інтеграція 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FFB6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STREAM</a:t>
                      </a:r>
                      <a:endParaRPr lang="ru-RU" sz="1800" b="1" dirty="0">
                        <a:solidFill>
                          <a:srgbClr val="FFB600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Практичне пізнання навколишнього через мистецтво й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комунікацію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02BDC7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STEAM</a:t>
                      </a:r>
                      <a:endParaRPr lang="ru-RU" sz="1800" b="1" dirty="0">
                        <a:solidFill>
                          <a:srgbClr val="02BDC7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Вивчення природничо-математичних дисциплін через мистецтво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rgbClr val="FC4067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STEM</a:t>
                      </a:r>
                      <a:endParaRPr lang="ru-RU" sz="1800" b="1" dirty="0">
                        <a:solidFill>
                          <a:srgbClr val="FC4067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Інтеграція природничо-математичних дисциплін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184">
                <a:tc>
                  <a:txBody>
                    <a:bodyPr/>
                    <a:lstStyle/>
                    <a:p>
                      <a:pPr marL="536575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100" b="1" i="0" u="none" strike="noStrike" cap="none" dirty="0" smtClean="0">
                          <a:solidFill>
                            <a:srgbClr val="4A5C65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Форми</a:t>
                      </a:r>
                      <a:endParaRPr lang="ru-RU" sz="1100" b="1" i="0" u="none" strike="noStrike" cap="none" dirty="0">
                        <a:solidFill>
                          <a:srgbClr val="4A5C65"/>
                        </a:solidFill>
                        <a:latin typeface="Arial" pitchFamily="34" charset="0"/>
                        <a:ea typeface="MS Mincho"/>
                        <a:cs typeface="Arial" pitchFamily="34" charset="0"/>
                        <a:sym typeface="Arial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К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омплексні творчі об’єднання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STEAM</a:t>
                      </a:r>
                      <a:r>
                        <a:rPr lang="ru-RU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-</a:t>
                      </a:r>
                      <a:r>
                        <a:rPr lang="ru-RU" sz="1200" b="0" i="0" u="none" strike="noStrike" cap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лаборатор</a:t>
                      </a:r>
                      <a:r>
                        <a:rPr lang="uk-UA" sz="1200" b="0" i="0" u="none" strike="noStrike" cap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ії</a:t>
                      </a:r>
                      <a:r>
                        <a:rPr lang="uk-UA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,</a:t>
                      </a:r>
                      <a:r>
                        <a:rPr lang="ru-RU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 </a:t>
                      </a:r>
                      <a:br>
                        <a:rPr lang="ru-RU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</a:br>
                      <a:r>
                        <a:rPr lang="ru-RU" sz="1200" b="0" i="0" u="none" strike="noStrike" cap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майстерні</a:t>
                      </a:r>
                      <a:r>
                        <a:rPr lang="ru-RU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, </a:t>
                      </a:r>
                      <a:r>
                        <a:rPr lang="ru-RU" sz="1200" b="0" i="0" u="none" strike="noStrike" cap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центри</a:t>
                      </a:r>
                      <a:endParaRPr lang="ru-RU" sz="1200" b="0" i="0" u="none" strike="noStrike" cap="none" dirty="0">
                        <a:solidFill>
                          <a:schemeClr val="tx1"/>
                        </a:solidFill>
                        <a:latin typeface="Arial" pitchFamily="34" charset="0"/>
                        <a:ea typeface="MS Mincho"/>
                        <a:cs typeface="Arial" pitchFamily="34" charset="0"/>
                        <a:sym typeface="Arial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Профільні гуртки</a:t>
                      </a:r>
                      <a:endParaRPr lang="ru-RU" sz="1200" dirty="0" smtClean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Наукові товариства</a:t>
                      </a:r>
                      <a:endParaRPr lang="ru-RU" sz="1200" dirty="0" smtClean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Територіальні відділення</a:t>
                      </a:r>
                      <a:b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</a:b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</a:t>
                      </a:r>
                      <a:r>
                        <a:rPr lang="uk-UA" sz="1200" b="0" i="0" u="none" strike="noStrike" cap="none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  <a:sym typeface="Arial"/>
                        </a:rPr>
                        <a:t>МАН України</a:t>
                      </a:r>
                      <a:endParaRPr lang="ru-RU" sz="1200" b="0" i="0" u="none" strike="noStrike" cap="none" dirty="0">
                        <a:solidFill>
                          <a:schemeClr val="tx1"/>
                        </a:solidFill>
                        <a:latin typeface="Arial" pitchFamily="34" charset="0"/>
                        <a:ea typeface="MS Mincho"/>
                        <a:cs typeface="Arial" pitchFamily="34" charset="0"/>
                        <a:sym typeface="Arial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082">
                <a:tc>
                  <a:txBody>
                    <a:bodyPr/>
                    <a:lstStyle/>
                    <a:p>
                      <a:pPr marL="4492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 smtClean="0">
                          <a:solidFill>
                            <a:srgbClr val="4A5C65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Вік</a:t>
                      </a:r>
                      <a:endParaRPr lang="ru-RU" sz="1200" b="1" dirty="0">
                        <a:solidFill>
                          <a:srgbClr val="4A5C65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>
                          <a:solidFill>
                            <a:srgbClr val="FFB600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5-9 років</a:t>
                      </a:r>
                      <a:endParaRPr lang="ru-RU" sz="1200" b="1" dirty="0">
                        <a:solidFill>
                          <a:srgbClr val="FFB600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>
                          <a:solidFill>
                            <a:srgbClr val="02BDC7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10-14 років</a:t>
                      </a:r>
                      <a:endParaRPr lang="ru-RU" sz="1200" b="1" dirty="0">
                        <a:solidFill>
                          <a:srgbClr val="02BDC7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200" b="1" dirty="0">
                          <a:solidFill>
                            <a:srgbClr val="FC4067"/>
                          </a:solidFill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15-18 років</a:t>
                      </a:r>
                      <a:endParaRPr lang="ru-RU" sz="1200" b="1" dirty="0">
                        <a:solidFill>
                          <a:srgbClr val="FC4067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18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uk-UA" sz="1200" b="1" dirty="0" smtClean="0">
                        <a:solidFill>
                          <a:srgbClr val="4A5C65"/>
                        </a:solidFill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176213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uk-UA" sz="1350" b="1" dirty="0" smtClean="0">
                          <a:solidFill>
                            <a:srgbClr val="4A5C65"/>
                          </a:solidFill>
                          <a:latin typeface="Arial Narrow" panose="020B0606020202030204" pitchFamily="34" charset="0"/>
                          <a:ea typeface="MS Mincho"/>
                          <a:cs typeface="Arial" pitchFamily="34" charset="0"/>
                        </a:rPr>
                        <a:t>    Особливості</a:t>
                      </a:r>
                      <a:endParaRPr lang="ru-RU" sz="1350" b="1" dirty="0">
                        <a:solidFill>
                          <a:srgbClr val="4A5C65"/>
                        </a:solidFill>
                        <a:latin typeface="Arial Narrow" panose="020B060602020203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блочно-модульний </a:t>
                      </a: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принцип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планування</a:t>
                      </a: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інтеграція </a:t>
                      </a: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змісту навчальних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курсів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експериментальна практична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діяльність</a:t>
                      </a: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комунікативна </a:t>
                      </a: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діяльність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err="1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профільність</a:t>
                      </a: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навчання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блочно-модульний принцип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планування</a:t>
                      </a:r>
                    </a:p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дослідницька робота</a:t>
                      </a:r>
                    </a:p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err="1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проєктна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діяльність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англійська мова – інструмент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навчання</a:t>
                      </a:r>
                    </a:p>
                    <a:p>
                      <a:pPr marL="92075" indent="-92075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комунікативна діяльність</a:t>
                      </a: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краєзнавство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пошукова й науково-дослідницька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діяльність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написання наукової роботи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  <a:p>
                      <a:pPr marL="92075" indent="-920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академічна </a:t>
                      </a:r>
                      <a:r>
                        <a:rPr lang="uk-UA" sz="1200" dirty="0" err="1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презентаційність</a:t>
                      </a:r>
                      <a:r>
                        <a:rPr lang="uk-UA" sz="1200" dirty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</a:t>
                      </a:r>
                      <a:r>
                        <a:rPr lang="uk-UA" sz="120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результатів</a:t>
                      </a:r>
                      <a:r>
                        <a:rPr lang="uk-UA" sz="1200" baseline="0" dirty="0" smtClean="0">
                          <a:latin typeface="Arial" pitchFamily="34" charset="0"/>
                          <a:ea typeface="MS Mincho"/>
                          <a:cs typeface="Arial" pitchFamily="34" charset="0"/>
                        </a:rPr>
                        <a:t> дослідження</a:t>
                      </a:r>
                      <a:endParaRPr lang="ru-RU" sz="1200" dirty="0"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41696" marR="4169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Google Shape;1064;p50"/>
          <p:cNvGrpSpPr/>
          <p:nvPr/>
        </p:nvGrpSpPr>
        <p:grpSpPr>
          <a:xfrm>
            <a:off x="431475" y="2605325"/>
            <a:ext cx="116628" cy="264746"/>
            <a:chOff x="4747025" y="2332025"/>
            <a:chExt cx="166850" cy="378750"/>
          </a:xfrm>
        </p:grpSpPr>
        <p:sp>
          <p:nvSpPr>
            <p:cNvPr id="5" name="Google Shape;1065;p50"/>
            <p:cNvSpPr/>
            <p:nvPr/>
          </p:nvSpPr>
          <p:spPr>
            <a:xfrm>
              <a:off x="4747025" y="2427025"/>
              <a:ext cx="166850" cy="283750"/>
            </a:xfrm>
            <a:custGeom>
              <a:avLst/>
              <a:gdLst/>
              <a:ahLst/>
              <a:cxnLst/>
              <a:rect l="l" t="t" r="r" b="b"/>
              <a:pathLst>
                <a:path w="6674" h="11350" fill="none" extrusionOk="0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66;p50"/>
            <p:cNvSpPr/>
            <p:nvPr/>
          </p:nvSpPr>
          <p:spPr>
            <a:xfrm>
              <a:off x="4792100" y="2332025"/>
              <a:ext cx="76725" cy="84050"/>
            </a:xfrm>
            <a:custGeom>
              <a:avLst/>
              <a:gdLst/>
              <a:ahLst/>
              <a:cxnLst/>
              <a:rect l="l" t="t" r="r" b="b"/>
              <a:pathLst>
                <a:path w="3069" h="3362" fill="none" extrusionOk="0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133;p50"/>
          <p:cNvGrpSpPr/>
          <p:nvPr/>
        </p:nvGrpSpPr>
        <p:grpSpPr>
          <a:xfrm>
            <a:off x="282821" y="521590"/>
            <a:ext cx="307298" cy="223033"/>
            <a:chOff x="4604550" y="3714775"/>
            <a:chExt cx="439625" cy="319075"/>
          </a:xfrm>
        </p:grpSpPr>
        <p:sp>
          <p:nvSpPr>
            <p:cNvPr id="8" name="Google Shape;1134;p50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l" t="t" r="r" b="b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35;p50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l" t="t" r="r" b="b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337;p50"/>
          <p:cNvGrpSpPr/>
          <p:nvPr/>
        </p:nvGrpSpPr>
        <p:grpSpPr>
          <a:xfrm rot="20176359">
            <a:off x="283820" y="3095018"/>
            <a:ext cx="283471" cy="328533"/>
            <a:chOff x="5233525" y="4954450"/>
            <a:chExt cx="538275" cy="516350"/>
          </a:xfrm>
        </p:grpSpPr>
        <p:sp>
          <p:nvSpPr>
            <p:cNvPr id="11" name="Google Shape;1338;p50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39;p50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40;p50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41;p50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42;p50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43;p50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44;p50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45;p50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46;p50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47;p50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48;p50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1089;p50"/>
          <p:cNvGrpSpPr/>
          <p:nvPr/>
        </p:nvGrpSpPr>
        <p:grpSpPr>
          <a:xfrm>
            <a:off x="259623" y="2037383"/>
            <a:ext cx="361785" cy="268993"/>
            <a:chOff x="5247525" y="3007275"/>
            <a:chExt cx="517575" cy="384825"/>
          </a:xfrm>
        </p:grpSpPr>
        <p:sp>
          <p:nvSpPr>
            <p:cNvPr id="23" name="Google Shape;1090;p50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91;p50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1064;p50"/>
          <p:cNvGrpSpPr/>
          <p:nvPr/>
        </p:nvGrpSpPr>
        <p:grpSpPr>
          <a:xfrm>
            <a:off x="317042" y="2673070"/>
            <a:ext cx="86169" cy="196664"/>
            <a:chOff x="4747025" y="2332025"/>
            <a:chExt cx="166850" cy="378750"/>
          </a:xfrm>
        </p:grpSpPr>
        <p:sp>
          <p:nvSpPr>
            <p:cNvPr id="26" name="Google Shape;1065;p50"/>
            <p:cNvSpPr/>
            <p:nvPr/>
          </p:nvSpPr>
          <p:spPr>
            <a:xfrm>
              <a:off x="4747025" y="2427025"/>
              <a:ext cx="166850" cy="283750"/>
            </a:xfrm>
            <a:custGeom>
              <a:avLst/>
              <a:gdLst/>
              <a:ahLst/>
              <a:cxnLst/>
              <a:rect l="l" t="t" r="r" b="b"/>
              <a:pathLst>
                <a:path w="6674" h="11350" fill="none" extrusionOk="0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66;p50"/>
            <p:cNvSpPr/>
            <p:nvPr/>
          </p:nvSpPr>
          <p:spPr>
            <a:xfrm>
              <a:off x="4792100" y="2332025"/>
              <a:ext cx="76725" cy="84050"/>
            </a:xfrm>
            <a:custGeom>
              <a:avLst/>
              <a:gdLst/>
              <a:ahLst/>
              <a:cxnLst/>
              <a:rect l="l" t="t" r="r" b="b"/>
              <a:pathLst>
                <a:path w="3069" h="3362" fill="none" extrusionOk="0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1671;p51"/>
          <p:cNvGrpSpPr/>
          <p:nvPr/>
        </p:nvGrpSpPr>
        <p:grpSpPr>
          <a:xfrm>
            <a:off x="289088" y="1122806"/>
            <a:ext cx="292362" cy="309329"/>
            <a:chOff x="557511" y="3214925"/>
            <a:chExt cx="719836" cy="720150"/>
          </a:xfrm>
          <a:solidFill>
            <a:schemeClr val="tx2"/>
          </a:solidFill>
        </p:grpSpPr>
        <p:sp>
          <p:nvSpPr>
            <p:cNvPr id="29" name="Google Shape;1672;p51"/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grpFill/>
            <a:ln>
              <a:solidFill>
                <a:srgbClr val="74848C"/>
              </a:solidFill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673;p51"/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solidFill>
                <a:srgbClr val="74848C"/>
              </a:solidFill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674;p51"/>
            <p:cNvSpPr/>
            <p:nvPr/>
          </p:nvSpPr>
          <p:spPr>
            <a:xfrm>
              <a:off x="557511" y="3500411"/>
              <a:ext cx="347040" cy="434664"/>
            </a:xfrm>
            <a:custGeom>
              <a:avLst/>
              <a:gdLst/>
              <a:ahLst/>
              <a:cxnLst/>
              <a:rect l="l" t="t" r="r" b="b"/>
              <a:pathLst>
                <a:path w="411" h="515" extrusionOk="0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grpFill/>
            <a:ln>
              <a:solidFill>
                <a:srgbClr val="74848C"/>
              </a:solidFill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675;p51"/>
            <p:cNvSpPr/>
            <p:nvPr/>
          </p:nvSpPr>
          <p:spPr>
            <a:xfrm>
              <a:off x="842804" y="3588202"/>
              <a:ext cx="434543" cy="346873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grpFill/>
            <a:ln>
              <a:solidFill>
                <a:srgbClr val="74848C"/>
              </a:solidFill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14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32;p21"/>
          <p:cNvSpPr txBox="1">
            <a:spLocks noGrp="1"/>
          </p:cNvSpPr>
          <p:nvPr>
            <p:ph type="ctrTitle"/>
          </p:nvPr>
        </p:nvSpPr>
        <p:spPr>
          <a:xfrm>
            <a:off x="2770533" y="2400127"/>
            <a:ext cx="3687774" cy="11604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STEAM-</a:t>
            </a:r>
            <a:r>
              <a:rPr lang="ru-RU" sz="2400" b="1" dirty="0" err="1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технології</a:t>
            </a: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b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закладах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позашкільної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/>
            </a:r>
            <a:b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освіти</a:t>
            </a:r>
            <a:endParaRPr sz="2400" b="1" dirty="0">
              <a:solidFill>
                <a:srgbClr val="02BDC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8784" y="1294141"/>
            <a:ext cx="5111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Обласний </a:t>
            </a:r>
          </a:p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онлайн </a:t>
            </a:r>
            <a:r>
              <a:rPr lang="uk-UA" sz="2400" b="1" dirty="0" err="1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інтенсив</a:t>
            </a:r>
            <a:endParaRPr lang="en-US" sz="2400" dirty="0">
              <a:solidFill>
                <a:srgbClr val="F8C13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2"/>
          <a:stretch/>
        </p:blipFill>
        <p:spPr>
          <a:xfrm>
            <a:off x="6147135" y="2273487"/>
            <a:ext cx="1397796" cy="1413741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73857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5" t="12841" r="465" b="7871"/>
          <a:stretch/>
        </p:blipFill>
        <p:spPr>
          <a:xfrm>
            <a:off x="1182849" y="1040233"/>
            <a:ext cx="7222921" cy="32213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57415" y="3626704"/>
            <a:ext cx="2724230" cy="173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</p:spTree>
    <p:extLst>
      <p:ext uri="{BB962C8B-B14F-4D97-AF65-F5344CB8AC3E}">
        <p14:creationId xmlns:p14="http://schemas.microsoft.com/office/powerpoint/2010/main" val="338067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" b="1772"/>
          <a:stretch/>
        </p:blipFill>
        <p:spPr>
          <a:xfrm>
            <a:off x="1321863" y="300215"/>
            <a:ext cx="5998575" cy="4592016"/>
          </a:xfrm>
          <a:prstGeom prst="rect">
            <a:avLst/>
          </a:prstGeom>
        </p:spPr>
      </p:pic>
      <p:pic>
        <p:nvPicPr>
          <p:cNvPr id="3" name="Рисунок 2" descr="F:\ДІМ\2021-2022\логотип арт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654" b="862"/>
          <a:stretch/>
        </p:blipFill>
        <p:spPr bwMode="auto">
          <a:xfrm>
            <a:off x="7626600" y="1320841"/>
            <a:ext cx="1314644" cy="9672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40065" y="2465418"/>
            <a:ext cx="1487715" cy="261610"/>
          </a:xfrm>
          <a:prstGeom prst="rect">
            <a:avLst/>
          </a:prstGeom>
          <a:gradFill flip="none" rotWithShape="1">
            <a:gsLst>
              <a:gs pos="2000">
                <a:srgbClr val="66BC66"/>
              </a:gs>
              <a:gs pos="68000">
                <a:srgbClr val="99FF99"/>
              </a:gs>
              <a:gs pos="2000">
                <a:srgbClr val="70CD70"/>
              </a:gs>
              <a:gs pos="6000">
                <a:srgbClr val="99FF99">
                  <a:shade val="675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/>
              <a:t>Творча майстерня</a:t>
            </a:r>
          </a:p>
        </p:txBody>
      </p:sp>
      <p:grpSp>
        <p:nvGrpSpPr>
          <p:cNvPr id="8" name="Google Shape;1627;p51"/>
          <p:cNvGrpSpPr/>
          <p:nvPr/>
        </p:nvGrpSpPr>
        <p:grpSpPr>
          <a:xfrm>
            <a:off x="7379601" y="1804480"/>
            <a:ext cx="246999" cy="242278"/>
            <a:chOff x="6931035" y="3184144"/>
            <a:chExt cx="716128" cy="719903"/>
          </a:xfrm>
        </p:grpSpPr>
        <p:sp>
          <p:nvSpPr>
            <p:cNvPr id="9" name="Google Shape;1628;p51"/>
            <p:cNvSpPr/>
            <p:nvPr/>
          </p:nvSpPr>
          <p:spPr>
            <a:xfrm>
              <a:off x="7304099" y="3430106"/>
              <a:ext cx="343064" cy="228463"/>
            </a:xfrm>
            <a:custGeom>
              <a:avLst/>
              <a:gdLst/>
              <a:ahLst/>
              <a:cxnLst/>
              <a:rect l="l" t="t" r="r" b="b"/>
              <a:pathLst>
                <a:path w="590" h="391" extrusionOk="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629;p51"/>
            <p:cNvSpPr/>
            <p:nvPr/>
          </p:nvSpPr>
          <p:spPr>
            <a:xfrm>
              <a:off x="6931035" y="3430106"/>
              <a:ext cx="343548" cy="228463"/>
            </a:xfrm>
            <a:custGeom>
              <a:avLst/>
              <a:gdLst/>
              <a:ahLst/>
              <a:cxnLst/>
              <a:rect l="l" t="t" r="r" b="b"/>
              <a:pathLst>
                <a:path w="591" h="391" extrusionOk="0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630;p51"/>
            <p:cNvSpPr/>
            <p:nvPr/>
          </p:nvSpPr>
          <p:spPr>
            <a:xfrm>
              <a:off x="7175631" y="3184144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631;p51"/>
            <p:cNvSpPr/>
            <p:nvPr/>
          </p:nvSpPr>
          <p:spPr>
            <a:xfrm>
              <a:off x="7175631" y="3558678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48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5"/>
          <p:cNvSpPr txBox="1">
            <a:spLocks noGrp="1"/>
          </p:cNvSpPr>
          <p:nvPr>
            <p:ph type="ctrTitle"/>
          </p:nvPr>
        </p:nvSpPr>
        <p:spPr>
          <a:xfrm>
            <a:off x="2723933" y="1076144"/>
            <a:ext cx="3775168" cy="3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/>
              <a:t>Концепція </a:t>
            </a:r>
            <a:br>
              <a:rPr lang="uk-UA" sz="2800" b="1" dirty="0" smtClean="0"/>
            </a:br>
            <a:r>
              <a:rPr lang="en-US" sz="2800" b="1" dirty="0" smtClean="0"/>
              <a:t>STEAM-</a:t>
            </a:r>
            <a:r>
              <a:rPr lang="uk-UA" sz="2800" b="1" dirty="0" smtClean="0"/>
              <a:t>технологій </a:t>
            </a:r>
            <a:br>
              <a:rPr lang="uk-UA" sz="2800" b="1" dirty="0" smtClean="0"/>
            </a:br>
            <a:r>
              <a:rPr lang="uk-UA" sz="2800" b="1" dirty="0" smtClean="0"/>
              <a:t>у закладах позашкільної освіти</a:t>
            </a:r>
            <a:endParaRPr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" b="5012"/>
          <a:stretch/>
        </p:blipFill>
        <p:spPr>
          <a:xfrm>
            <a:off x="6110850" y="2255706"/>
            <a:ext cx="1393036" cy="1409152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32;p21"/>
          <p:cNvSpPr txBox="1">
            <a:spLocks noGrp="1"/>
          </p:cNvSpPr>
          <p:nvPr>
            <p:ph type="ctrTitle"/>
          </p:nvPr>
        </p:nvSpPr>
        <p:spPr>
          <a:xfrm>
            <a:off x="2770533" y="2400127"/>
            <a:ext cx="3687774" cy="11604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STEAM-</a:t>
            </a:r>
            <a:r>
              <a:rPr lang="ru-RU" sz="2400" b="1" dirty="0" err="1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технології</a:t>
            </a: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b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закладах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позашкільної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/>
            </a:r>
            <a:b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освіти</a:t>
            </a:r>
            <a:endParaRPr sz="2400" b="1" dirty="0">
              <a:solidFill>
                <a:srgbClr val="02BDC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8784" y="1294141"/>
            <a:ext cx="5111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Обласний </a:t>
            </a:r>
          </a:p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онлайн </a:t>
            </a:r>
            <a:r>
              <a:rPr lang="uk-UA" sz="2400" b="1" dirty="0" err="1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інтенсив</a:t>
            </a:r>
            <a:endParaRPr lang="en-US" sz="2400" dirty="0">
              <a:solidFill>
                <a:srgbClr val="F8C13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2"/>
          <a:stretch/>
        </p:blipFill>
        <p:spPr>
          <a:xfrm>
            <a:off x="6118107" y="2102662"/>
            <a:ext cx="1397796" cy="1413741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3538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4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/>
              <a:t>Перспективи</a:t>
            </a:r>
            <a:br>
              <a:rPr lang="uk-UA" b="1" dirty="0" smtClean="0"/>
            </a:br>
            <a:r>
              <a:rPr lang="uk-UA" b="1" dirty="0" smtClean="0"/>
              <a:t>діяльності</a:t>
            </a:r>
            <a:endParaRPr b="1" dirty="0"/>
          </a:p>
        </p:txBody>
      </p:sp>
      <p:sp>
        <p:nvSpPr>
          <p:cNvPr id="643" name="Google Shape;643;p4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651" name="Google Shape;651;p41"/>
          <p:cNvSpPr/>
          <p:nvPr/>
        </p:nvSpPr>
        <p:spPr>
          <a:xfrm>
            <a:off x="7188852" y="2468970"/>
            <a:ext cx="955119" cy="457075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   травень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2" name="Google Shape;652;p41"/>
          <p:cNvSpPr/>
          <p:nvPr/>
        </p:nvSpPr>
        <p:spPr>
          <a:xfrm>
            <a:off x="6227470" y="2462559"/>
            <a:ext cx="1189735" cy="466981"/>
          </a:xfrm>
          <a:prstGeom prst="homePlate">
            <a:avLst>
              <a:gd name="adj" fmla="val 32030"/>
            </a:avLst>
          </a:prstGeom>
          <a:solidFill>
            <a:srgbClr val="FD6C68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endParaRPr lang="uk-UA" sz="1000" b="1" dirty="0" smtClean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r>
              <a:rPr lang="uk-UA" sz="1200" b="1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   квітень</a:t>
            </a:r>
            <a:endParaRPr lang="uk-UA"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3" name="Google Shape;653;p41"/>
          <p:cNvSpPr/>
          <p:nvPr/>
        </p:nvSpPr>
        <p:spPr>
          <a:xfrm>
            <a:off x="5476187" y="2460859"/>
            <a:ext cx="996562" cy="474330"/>
          </a:xfrm>
          <a:prstGeom prst="homePlate">
            <a:avLst>
              <a:gd name="adj" fmla="val 32030"/>
            </a:avLst>
          </a:prstGeom>
          <a:solidFill>
            <a:srgbClr val="FFB600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   березень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4" name="Google Shape;654;p41"/>
          <p:cNvSpPr/>
          <p:nvPr/>
        </p:nvSpPr>
        <p:spPr>
          <a:xfrm>
            <a:off x="4551526" y="2459593"/>
            <a:ext cx="1124319" cy="478491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uk-UA" sz="1000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          </a:t>
            </a: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лютий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5" name="Google Shape;655;p41"/>
          <p:cNvSpPr/>
          <p:nvPr/>
        </p:nvSpPr>
        <p:spPr>
          <a:xfrm>
            <a:off x="3917144" y="2458299"/>
            <a:ext cx="955265" cy="484181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180975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січень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0" name="Google Shape;660;p41"/>
          <p:cNvSpPr txBox="1"/>
          <p:nvPr/>
        </p:nvSpPr>
        <p:spPr>
          <a:xfrm>
            <a:off x="2786662" y="1607975"/>
            <a:ext cx="1251076" cy="422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Творчий діалог  обмін досвідом</a:t>
            </a:r>
          </a:p>
        </p:txBody>
      </p:sp>
      <p:cxnSp>
        <p:nvCxnSpPr>
          <p:cNvPr id="663" name="Google Shape;663;p41"/>
          <p:cNvCxnSpPr/>
          <p:nvPr/>
        </p:nvCxnSpPr>
        <p:spPr>
          <a:xfrm flipV="1">
            <a:off x="4588755" y="1545771"/>
            <a:ext cx="5016" cy="954243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665" name="Google Shape;665;p41"/>
          <p:cNvCxnSpPr/>
          <p:nvPr/>
        </p:nvCxnSpPr>
        <p:spPr>
          <a:xfrm flipH="1" flipV="1">
            <a:off x="5940747" y="2151115"/>
            <a:ext cx="2853" cy="367369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66" name="Google Shape;666;p41"/>
          <p:cNvSpPr txBox="1"/>
          <p:nvPr/>
        </p:nvSpPr>
        <p:spPr>
          <a:xfrm>
            <a:off x="5478476" y="1678763"/>
            <a:ext cx="1741563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Планування діяльності </a:t>
            </a:r>
            <a:b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у </a:t>
            </a:r>
            <a:r>
              <a:rPr lang="uk-UA" sz="1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межах </a:t>
            </a:r>
            <a: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обласного</a:t>
            </a:r>
            <a:b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uk-UA" sz="1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uk-UA" sz="1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фестивалю </a:t>
            </a:r>
            <a:r>
              <a:rPr lang="en-US" sz="1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STEM</a:t>
            </a:r>
            <a:r>
              <a:rPr lang="uk-UA" sz="1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-ідей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</a:t>
            </a:r>
            <a:endParaRPr sz="1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667" name="Google Shape;667;p41"/>
          <p:cNvCxnSpPr/>
          <p:nvPr/>
        </p:nvCxnSpPr>
        <p:spPr>
          <a:xfrm flipH="1" flipV="1">
            <a:off x="7012063" y="1545771"/>
            <a:ext cx="12116" cy="100616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68" name="Google Shape;668;p41"/>
          <p:cNvSpPr txBox="1"/>
          <p:nvPr/>
        </p:nvSpPr>
        <p:spPr>
          <a:xfrm>
            <a:off x="6839242" y="965105"/>
            <a:ext cx="1094399" cy="554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Всеукраїнський </a:t>
            </a:r>
            <a: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STEM-</a:t>
            </a: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тиждень </a:t>
            </a:r>
            <a:endParaRPr sz="1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0" name="Google Shape;670;p41"/>
          <p:cNvSpPr txBox="1"/>
          <p:nvPr/>
        </p:nvSpPr>
        <p:spPr>
          <a:xfrm>
            <a:off x="1823935" y="3423089"/>
            <a:ext cx="1957036" cy="669939"/>
          </a:xfrm>
          <a:prstGeom prst="rect">
            <a:avLst/>
          </a:prstGeom>
          <a:noFill/>
          <a:ln>
            <a:solidFill>
              <a:srgbClr val="F6676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87313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Онлайн </a:t>
            </a:r>
            <a:r>
              <a:rPr lang="uk-UA" b="1" dirty="0" err="1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інтенсив</a:t>
            </a:r>
            <a: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 marL="87313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планування</a:t>
            </a:r>
            <a:b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-US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STEM-</a:t>
            </a:r>
            <a:r>
              <a:rPr lang="uk-UA" b="1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активностей</a:t>
            </a:r>
            <a:endParaRPr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673" name="Google Shape;673;p41"/>
          <p:cNvCxnSpPr/>
          <p:nvPr/>
        </p:nvCxnSpPr>
        <p:spPr>
          <a:xfrm rot="10800000">
            <a:off x="4879666" y="28963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74" name="Google Shape;674;p41"/>
          <p:cNvSpPr txBox="1"/>
          <p:nvPr/>
        </p:nvSpPr>
        <p:spPr>
          <a:xfrm>
            <a:off x="4876458" y="3421715"/>
            <a:ext cx="1351012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Всеукраїнський онлайн інженерний тиждень</a:t>
            </a:r>
            <a:endParaRPr sz="1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677" name="Google Shape;677;p41"/>
          <p:cNvCxnSpPr/>
          <p:nvPr/>
        </p:nvCxnSpPr>
        <p:spPr>
          <a:xfrm flipV="1">
            <a:off x="6563471" y="2906785"/>
            <a:ext cx="0" cy="4382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78" name="Google Shape;678;p41"/>
          <p:cNvSpPr txBox="1"/>
          <p:nvPr/>
        </p:nvSpPr>
        <p:spPr>
          <a:xfrm>
            <a:off x="6605080" y="3394970"/>
            <a:ext cx="1147356" cy="679299"/>
          </a:xfrm>
          <a:prstGeom prst="rect">
            <a:avLst/>
          </a:prstGeom>
          <a:noFill/>
          <a:ln>
            <a:solidFill>
              <a:srgbClr val="F6676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/>
          <a:p>
            <a:pPr marL="87313" lvl="0"/>
            <a: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Обласний  фестиваль</a:t>
            </a:r>
          </a:p>
          <a:p>
            <a:pPr marL="87313" lvl="0"/>
            <a:r>
              <a:rPr lang="en-US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STEM</a:t>
            </a:r>
            <a:r>
              <a:rPr lang="uk-UA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-ідей</a:t>
            </a:r>
          </a:p>
          <a:p>
            <a:pPr lvl="0"/>
            <a:endParaRPr sz="105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679" name="Google Shape;679;p41"/>
          <p:cNvCxnSpPr/>
          <p:nvPr/>
        </p:nvCxnSpPr>
        <p:spPr>
          <a:xfrm flipV="1">
            <a:off x="7899758" y="2151116"/>
            <a:ext cx="3271" cy="36736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80" name="Google Shape;680;p41"/>
          <p:cNvSpPr txBox="1"/>
          <p:nvPr/>
        </p:nvSpPr>
        <p:spPr>
          <a:xfrm>
            <a:off x="7576842" y="1602154"/>
            <a:ext cx="1089842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5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Підбиття підсумків роботи за навчальний рік</a:t>
            </a:r>
            <a:endParaRPr sz="105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4" name="Google Shape;644;p41"/>
          <p:cNvSpPr/>
          <p:nvPr/>
        </p:nvSpPr>
        <p:spPr>
          <a:xfrm>
            <a:off x="3157728" y="2455581"/>
            <a:ext cx="1012341" cy="486899"/>
          </a:xfrm>
          <a:prstGeom prst="homePlate">
            <a:avLst>
              <a:gd name="adj" fmla="val 32030"/>
            </a:avLst>
          </a:prstGeom>
          <a:solidFill>
            <a:srgbClr val="02BDC7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180975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грудень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5" name="Google Shape;645;p41"/>
          <p:cNvSpPr/>
          <p:nvPr/>
        </p:nvSpPr>
        <p:spPr>
          <a:xfrm>
            <a:off x="2537636" y="2455582"/>
            <a:ext cx="949452" cy="483499"/>
          </a:xfrm>
          <a:prstGeom prst="homePlate">
            <a:avLst>
              <a:gd name="adj" fmla="val 32030"/>
            </a:avLst>
          </a:prstGeom>
          <a:solidFill>
            <a:srgbClr val="02BDC7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листопад</a:t>
            </a:r>
            <a:endParaRPr sz="1200"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6" name="Google Shape;646;p41"/>
          <p:cNvSpPr/>
          <p:nvPr/>
        </p:nvSpPr>
        <p:spPr>
          <a:xfrm>
            <a:off x="1763792" y="2451496"/>
            <a:ext cx="951498" cy="489109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0" rIns="0" bIns="0" anchor="ctr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жовтень</a:t>
            </a:r>
            <a:endParaRPr b="1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8" name="Google Shape;663;p41"/>
          <p:cNvCxnSpPr/>
          <p:nvPr/>
        </p:nvCxnSpPr>
        <p:spPr>
          <a:xfrm flipH="1" flipV="1">
            <a:off x="1880181" y="2906785"/>
            <a:ext cx="2851" cy="427784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43" name="Google Shape;663;p41"/>
          <p:cNvCxnSpPr/>
          <p:nvPr/>
        </p:nvCxnSpPr>
        <p:spPr>
          <a:xfrm flipH="1" flipV="1">
            <a:off x="2748003" y="2098099"/>
            <a:ext cx="3562" cy="413528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3" name="Google Shape;674;p41"/>
          <p:cNvSpPr txBox="1"/>
          <p:nvPr/>
        </p:nvSpPr>
        <p:spPr>
          <a:xfrm>
            <a:off x="4451383" y="1094760"/>
            <a:ext cx="1419646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Всеукраїнська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web STEM-</a:t>
            </a: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школа</a:t>
            </a:r>
            <a:endParaRPr sz="12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54" name="Google Shape;663;p41"/>
          <p:cNvCxnSpPr/>
          <p:nvPr/>
        </p:nvCxnSpPr>
        <p:spPr>
          <a:xfrm flipV="1">
            <a:off x="4037738" y="2116862"/>
            <a:ext cx="0" cy="394765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9"/>
          <p:cNvSpPr txBox="1">
            <a:spLocks noGrp="1"/>
          </p:cNvSpPr>
          <p:nvPr>
            <p:ph type="subTitle" idx="1"/>
          </p:nvPr>
        </p:nvSpPr>
        <p:spPr>
          <a:xfrm>
            <a:off x="2900615" y="1305166"/>
            <a:ext cx="3371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1000"/>
              </a:spcAft>
              <a:buNone/>
            </a:pPr>
            <a:r>
              <a:rPr lang="uk-UA" sz="3200" b="1" dirty="0" err="1" smtClean="0">
                <a:solidFill>
                  <a:srgbClr val="02BDC7"/>
                </a:solidFill>
              </a:rPr>
              <a:t>ЕКОактивна</a:t>
            </a:r>
            <a:r>
              <a:rPr lang="uk-UA" sz="3200" b="1" dirty="0" smtClean="0">
                <a:solidFill>
                  <a:srgbClr val="02BDC7"/>
                </a:solidFill>
              </a:rPr>
              <a:t> </a:t>
            </a:r>
            <a:r>
              <a:rPr lang="en-US" sz="3200" b="1" dirty="0" smtClean="0">
                <a:solidFill>
                  <a:srgbClr val="02BDC7"/>
                </a:solidFill>
              </a:rPr>
              <a:t>STEM-</a:t>
            </a:r>
            <a:r>
              <a:rPr lang="uk-UA" sz="3200" b="1" dirty="0" smtClean="0">
                <a:solidFill>
                  <a:srgbClr val="02BDC7"/>
                </a:solidFill>
              </a:rPr>
              <a:t>весна позашкільна</a:t>
            </a:r>
          </a:p>
          <a:p>
            <a:pPr marL="0" lvl="0" indent="0">
              <a:spcAft>
                <a:spcPts val="1000"/>
              </a:spcAft>
              <a:buNone/>
            </a:pPr>
            <a:r>
              <a:rPr lang="uk-UA" sz="1800" b="1" i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Обласний фестиваль </a:t>
            </a:r>
            <a:r>
              <a:rPr lang="en-US" sz="1800" b="1" i="0" dirty="0">
                <a:solidFill>
                  <a:schemeClr val="bg1">
                    <a:lumMod val="50000"/>
                  </a:schemeClr>
                </a:solidFill>
                <a:latin typeface="Lato Light" panose="020B0604020202020204" charset="0"/>
                <a:cs typeface="Arial" panose="020B0604020202020204" pitchFamily="34" charset="0"/>
              </a:rPr>
              <a:t>STEM-</a:t>
            </a:r>
            <a:r>
              <a:rPr lang="uk-UA" sz="1800" b="1" i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ідей</a:t>
            </a:r>
            <a:endParaRPr sz="1800" b="1" i="0" dirty="0">
              <a:solidFill>
                <a:schemeClr val="bg1">
                  <a:lumMod val="50000"/>
                </a:schemeClr>
              </a:solidFill>
              <a:latin typeface="Lato Light" panose="020B0604020202020204" charset="0"/>
              <a:cs typeface="Arial" panose="020B0604020202020204" pitchFamily="34" charset="0"/>
            </a:endParaRPr>
          </a:p>
        </p:txBody>
      </p:sp>
      <p:sp>
        <p:nvSpPr>
          <p:cNvPr id="418" name="Google Shape;418;p19"/>
          <p:cNvSpPr txBox="1">
            <a:spLocks noGrp="1"/>
          </p:cNvSpPr>
          <p:nvPr>
            <p:ph type="sldNum" idx="4294967295"/>
          </p:nvPr>
        </p:nvSpPr>
        <p:spPr>
          <a:xfrm>
            <a:off x="8596313" y="417513"/>
            <a:ext cx="547687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67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3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/>
              <a:t>Обласний фестиваль </a:t>
            </a:r>
            <a:r>
              <a:rPr lang="uk-UA" b="1" dirty="0"/>
              <a:t/>
            </a:r>
            <a:br>
              <a:rPr lang="uk-UA" b="1" dirty="0"/>
            </a:br>
            <a:r>
              <a:rPr lang="en-US" b="1" dirty="0"/>
              <a:t>S</a:t>
            </a:r>
            <a:r>
              <a:rPr lang="en-US" b="1" dirty="0" smtClean="0"/>
              <a:t>TEM-</a:t>
            </a:r>
            <a:r>
              <a:rPr lang="uk-UA" b="1" dirty="0" smtClean="0"/>
              <a:t>ідей</a:t>
            </a:r>
            <a:endParaRPr b="1" dirty="0"/>
          </a:p>
        </p:txBody>
      </p:sp>
      <p:sp>
        <p:nvSpPr>
          <p:cNvPr id="718" name="Google Shape;718;p43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graphicFrame>
        <p:nvGraphicFramePr>
          <p:cNvPr id="719" name="Google Shape;719;p43"/>
          <p:cNvGraphicFramePr/>
          <p:nvPr>
            <p:extLst>
              <p:ext uri="{D42A27DB-BD31-4B8C-83A1-F6EECF244321}">
                <p14:modId xmlns:p14="http://schemas.microsoft.com/office/powerpoint/2010/main" val="2419719474"/>
              </p:ext>
            </p:extLst>
          </p:nvPr>
        </p:nvGraphicFramePr>
        <p:xfrm>
          <a:off x="1946379" y="982455"/>
          <a:ext cx="6341935" cy="3491204"/>
        </p:xfrm>
        <a:graphic>
          <a:graphicData uri="http://schemas.openxmlformats.org/drawingml/2006/table">
            <a:tbl>
              <a:tblPr>
                <a:noFill/>
                <a:tableStyleId>{5E225D28-81A1-47F6-B832-14334138A573}</a:tableStyleId>
              </a:tblPr>
              <a:tblGrid>
                <a:gridCol w="1021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3801095326"/>
                    </a:ext>
                  </a:extLst>
                </a:gridCol>
                <a:gridCol w="220775">
                  <a:extLst>
                    <a:ext uri="{9D8B030D-6E8A-4147-A177-3AD203B41FA5}">
                      <a16:colId xmlns:a16="http://schemas.microsoft.com/office/drawing/2014/main" val="2601047235"/>
                    </a:ext>
                  </a:extLst>
                </a:gridCol>
                <a:gridCol w="346026">
                  <a:extLst>
                    <a:ext uri="{9D8B030D-6E8A-4147-A177-3AD203B41FA5}">
                      <a16:colId xmlns:a16="http://schemas.microsoft.com/office/drawing/2014/main" val="661771326"/>
                    </a:ext>
                  </a:extLst>
                </a:gridCol>
                <a:gridCol w="232084">
                  <a:extLst>
                    <a:ext uri="{9D8B030D-6E8A-4147-A177-3AD203B41FA5}">
                      <a16:colId xmlns:a16="http://schemas.microsoft.com/office/drawing/2014/main" val="2162950449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2228615220"/>
                    </a:ext>
                  </a:extLst>
                </a:gridCol>
                <a:gridCol w="265967">
                  <a:extLst>
                    <a:ext uri="{9D8B030D-6E8A-4147-A177-3AD203B41FA5}">
                      <a16:colId xmlns:a16="http://schemas.microsoft.com/office/drawing/2014/main" val="4145916327"/>
                    </a:ext>
                  </a:extLst>
                </a:gridCol>
              </a:tblGrid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0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000" b="1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Квітень</a:t>
                      </a:r>
                      <a:r>
                        <a:rPr lang="uk-UA" sz="2000" b="1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 2022</a:t>
                      </a:r>
                      <a:endParaRPr sz="20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762148"/>
                  </a:ext>
                </a:extLst>
              </a:tr>
              <a:tr h="23739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050" b="1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Тиждень  1 </a:t>
                      </a:r>
                      <a:r>
                        <a:rPr lang="uk-UA" sz="1050" b="1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:  4.04. – 10.04.</a:t>
                      </a:r>
                      <a:endParaRPr sz="105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Тиждень  2  :  </a:t>
                      </a:r>
                      <a:r>
                        <a:rPr lang="en-US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11.</a:t>
                      </a: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04- 17.04</a:t>
                      </a:r>
                      <a:endParaRPr lang="uk-UA" sz="105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Тиждень  3  :  </a:t>
                      </a:r>
                      <a:r>
                        <a:rPr lang="en-US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1</a:t>
                      </a: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8</a:t>
                      </a:r>
                      <a:r>
                        <a:rPr lang="en-US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.</a:t>
                      </a: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04- 24.04</a:t>
                      </a:r>
                      <a:endParaRPr lang="uk-UA" sz="105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uk-UA" sz="90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uk-UA" sz="90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uk-UA" sz="90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uk-UA" sz="90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uk-UA" sz="900" b="1" i="0" u="none" strike="noStrike" cap="none" baseline="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пн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вт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ср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чт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сб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нд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пн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вт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ср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чт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сб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нд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пн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вт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ср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D6C6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чт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пт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900" b="1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Lato"/>
                          <a:cs typeface="Lato"/>
                          <a:sym typeface="Lato"/>
                        </a:rPr>
                        <a:t>сб</a:t>
                      </a:r>
                      <a:endParaRPr sz="900" b="1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025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050" b="1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Проведення </a:t>
                      </a:r>
                      <a:endParaRPr lang="en-US" sz="1050" b="1" dirty="0" smtClean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marL="0" lvl="0" indent="0" algn="r" rtl="0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 b="1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STEM-</a:t>
                      </a:r>
                      <a:r>
                        <a:rPr lang="uk-UA" sz="1050" b="1" dirty="0" err="1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активностей</a:t>
                      </a:r>
                      <a:r>
                        <a:rPr lang="uk-UA" sz="1050" b="1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 на місцях</a:t>
                      </a:r>
                      <a:endParaRPr sz="1050" b="1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2BDC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Подання  презентації-</a:t>
                      </a:r>
                      <a:r>
                        <a:rPr lang="uk-UA" sz="1050" b="1" i="0" u="none" strike="noStrike" cap="none" baseline="0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 </a:t>
                      </a:r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звіту   </a:t>
                      </a: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6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6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B6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347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Розгляд матеріалів,</a:t>
                      </a:r>
                    </a:p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відбір топ-10</a:t>
                      </a: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/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Обласний  фестиваль</a:t>
                      </a:r>
                    </a:p>
                    <a:p>
                      <a:pPr marL="0" lvl="0" indent="0" algn="r"/>
                      <a:r>
                        <a:rPr lang="en-US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STEM</a:t>
                      </a:r>
                      <a:r>
                        <a:rPr lang="uk-UA" sz="1050" b="1" i="0" u="none" strike="noStrike" cap="none" dirty="0" smtClean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-ідей</a:t>
                      </a: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20/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04</a:t>
                      </a:r>
                      <a:endParaRPr sz="1000" b="1" dirty="0">
                        <a:solidFill>
                          <a:schemeClr val="bg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676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E9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2" name="Google Shape;604;p36"/>
          <p:cNvGrpSpPr/>
          <p:nvPr/>
        </p:nvGrpSpPr>
        <p:grpSpPr>
          <a:xfrm>
            <a:off x="2241583" y="290966"/>
            <a:ext cx="6695169" cy="4394456"/>
            <a:chOff x="1177450" y="241631"/>
            <a:chExt cx="6173152" cy="3616776"/>
          </a:xfrm>
        </p:grpSpPr>
        <p:sp>
          <p:nvSpPr>
            <p:cNvPr id="453" name="Google Shape;605;p36"/>
            <p:cNvSpPr/>
            <p:nvPr/>
          </p:nvSpPr>
          <p:spPr>
            <a:xfrm>
              <a:off x="1682275" y="241631"/>
              <a:ext cx="5161606" cy="3454973"/>
            </a:xfrm>
            <a:custGeom>
              <a:avLst/>
              <a:gdLst/>
              <a:ahLst/>
              <a:cxnLst/>
              <a:rect l="l" t="t" r="r" b="b"/>
              <a:pathLst>
                <a:path w="5161606" h="3454973" extrusionOk="0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606;p36"/>
            <p:cNvSpPr/>
            <p:nvPr/>
          </p:nvSpPr>
          <p:spPr>
            <a:xfrm>
              <a:off x="1177450" y="3763229"/>
              <a:ext cx="6173152" cy="95178"/>
            </a:xfrm>
            <a:custGeom>
              <a:avLst/>
              <a:gdLst/>
              <a:ahLst/>
              <a:cxnLst/>
              <a:rect l="l" t="t" r="r" b="b"/>
              <a:pathLst>
                <a:path w="6173152" h="95178" extrusionOk="0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607;p36"/>
            <p:cNvSpPr/>
            <p:nvPr/>
          </p:nvSpPr>
          <p:spPr>
            <a:xfrm>
              <a:off x="1177450" y="3687086"/>
              <a:ext cx="6172200" cy="76142"/>
            </a:xfrm>
            <a:custGeom>
              <a:avLst/>
              <a:gdLst/>
              <a:ahLst/>
              <a:cxnLst/>
              <a:rect l="l" t="t" r="r" b="b"/>
              <a:pathLst>
                <a:path w="6172200" h="76142" extrusionOk="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608;p36"/>
            <p:cNvSpPr/>
            <p:nvPr/>
          </p:nvSpPr>
          <p:spPr>
            <a:xfrm>
              <a:off x="3806350" y="3687086"/>
              <a:ext cx="903922" cy="47589"/>
            </a:xfrm>
            <a:custGeom>
              <a:avLst/>
              <a:gdLst/>
              <a:ahLst/>
              <a:cxnLst/>
              <a:rect l="l" t="t" r="r" b="b"/>
              <a:pathLst>
                <a:path w="903922" h="47589" extrusionOk="0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AutoShape 2" descr="Просто стилизованный набор иконок 731 иконок бесплатно, PowerPoint 2013, значок  Powerpoint, png | PNGEgg"/>
          <p:cNvSpPr>
            <a:spLocks noChangeAspect="1" noChangeArrowheads="1"/>
          </p:cNvSpPr>
          <p:nvPr/>
        </p:nvSpPr>
        <p:spPr bwMode="auto">
          <a:xfrm>
            <a:off x="-304800" y="138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6" descr="Просто стилизованный набор иконок 731 иконок бесплатно, PowerPoint 2013, значок  Powerpoint, png | PNGEg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69" b="93750" l="35000" r="65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95" t="1953" r="35952" b="2809"/>
          <a:stretch/>
        </p:blipFill>
        <p:spPr bwMode="auto">
          <a:xfrm>
            <a:off x="3211221" y="3440634"/>
            <a:ext cx="740228" cy="69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65517" y="585348"/>
            <a:ext cx="2076891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900" b="1" dirty="0" smtClean="0"/>
          </a:p>
          <a:p>
            <a:endParaRPr lang="uk-UA" sz="900" b="1" dirty="0"/>
          </a:p>
          <a:p>
            <a:r>
              <a:rPr lang="uk-UA" sz="900" b="1" dirty="0" smtClean="0"/>
              <a:t>Слайд 1.</a:t>
            </a:r>
          </a:p>
          <a:p>
            <a:pPr algn="ctr">
              <a:tabLst>
                <a:tab pos="1524000" algn="l"/>
                <a:tab pos="1704975" algn="l"/>
              </a:tabLst>
            </a:pPr>
            <a:endParaRPr lang="uk-UA" sz="900" b="1" dirty="0"/>
          </a:p>
          <a:p>
            <a:pPr>
              <a:tabLst>
                <a:tab pos="1524000" algn="l"/>
                <a:tab pos="1704975" algn="l"/>
              </a:tabLst>
            </a:pPr>
            <a:r>
              <a:rPr lang="uk-UA" sz="900" b="1" dirty="0" smtClean="0"/>
              <a:t>Назва </a:t>
            </a:r>
            <a:r>
              <a:rPr lang="en-US" sz="900" b="1" dirty="0" smtClean="0"/>
              <a:t>STEM-</a:t>
            </a:r>
            <a:r>
              <a:rPr lang="uk-UA" sz="900" b="1" dirty="0" smtClean="0"/>
              <a:t>активності</a:t>
            </a:r>
          </a:p>
          <a:p>
            <a:r>
              <a:rPr lang="uk-UA" sz="900" b="1" dirty="0" smtClean="0"/>
              <a:t>Склад команди</a:t>
            </a:r>
          </a:p>
          <a:p>
            <a:r>
              <a:rPr lang="uk-UA" sz="900" b="1" dirty="0" smtClean="0"/>
              <a:t>Творче об</a:t>
            </a:r>
            <a:r>
              <a:rPr lang="en-US" sz="900" b="1" dirty="0" smtClean="0"/>
              <a:t>’</a:t>
            </a:r>
            <a:r>
              <a:rPr lang="uk-UA" sz="900" b="1" dirty="0" smtClean="0"/>
              <a:t>єднання</a:t>
            </a:r>
          </a:p>
          <a:p>
            <a:r>
              <a:rPr lang="uk-UA" sz="900" b="1" dirty="0" smtClean="0"/>
              <a:t>Заклад ПО</a:t>
            </a:r>
            <a:endParaRPr lang="uk-UA" sz="900" b="1" dirty="0"/>
          </a:p>
          <a:p>
            <a:pPr algn="ctr"/>
            <a:endParaRPr lang="uk-UA" sz="900" dirty="0"/>
          </a:p>
          <a:p>
            <a:pPr algn="ctr"/>
            <a:endParaRPr lang="uk-UA" sz="900" dirty="0" smtClean="0"/>
          </a:p>
          <a:p>
            <a:pPr algn="ctr"/>
            <a:endParaRPr lang="uk-UA" sz="900" dirty="0"/>
          </a:p>
          <a:p>
            <a:pPr algn="ctr"/>
            <a:endParaRPr lang="en-US" sz="900" dirty="0"/>
          </a:p>
        </p:txBody>
      </p:sp>
      <p:sp>
        <p:nvSpPr>
          <p:cNvPr id="461" name="Прямоугольник 460"/>
          <p:cNvSpPr/>
          <p:nvPr/>
        </p:nvSpPr>
        <p:spPr>
          <a:xfrm>
            <a:off x="5947566" y="573338"/>
            <a:ext cx="2097314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900" b="1" dirty="0" smtClean="0"/>
          </a:p>
          <a:p>
            <a:endParaRPr lang="uk-UA" sz="900" b="1" dirty="0"/>
          </a:p>
          <a:p>
            <a:endParaRPr lang="uk-UA" sz="900" b="1" dirty="0" smtClean="0"/>
          </a:p>
          <a:p>
            <a:endParaRPr lang="uk-UA" sz="900" b="1" dirty="0"/>
          </a:p>
          <a:p>
            <a:r>
              <a:rPr lang="uk-UA" sz="900" b="1" dirty="0" smtClean="0"/>
              <a:t>Слайд </a:t>
            </a:r>
            <a:r>
              <a:rPr lang="uk-UA" sz="900" b="1" dirty="0"/>
              <a:t>2</a:t>
            </a:r>
            <a:r>
              <a:rPr lang="uk-UA" sz="900" b="1" dirty="0" smtClean="0"/>
              <a:t>.</a:t>
            </a:r>
            <a:endParaRPr lang="en-US" sz="900" b="1" dirty="0" smtClean="0"/>
          </a:p>
          <a:p>
            <a:endParaRPr lang="en-US" sz="900" b="1" dirty="0" smtClean="0"/>
          </a:p>
          <a:p>
            <a:r>
              <a:rPr lang="uk-UA" sz="900" b="1" dirty="0" smtClean="0"/>
              <a:t>Концепція (мета, завдання)</a:t>
            </a:r>
          </a:p>
          <a:p>
            <a:r>
              <a:rPr lang="uk-UA" sz="900" b="1" dirty="0" smtClean="0"/>
              <a:t>Віковий контингент вихованців</a:t>
            </a:r>
          </a:p>
          <a:p>
            <a:r>
              <a:rPr lang="uk-UA" sz="900" b="1" dirty="0" smtClean="0"/>
              <a:t>Форми, етапи реалізації</a:t>
            </a:r>
          </a:p>
          <a:p>
            <a:r>
              <a:rPr lang="uk-UA" sz="900" b="1" dirty="0" smtClean="0"/>
              <a:t>Продукт діяльності</a:t>
            </a:r>
          </a:p>
          <a:p>
            <a:endParaRPr lang="uk-UA" sz="900" b="1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/>
          </a:p>
        </p:txBody>
      </p:sp>
      <p:sp>
        <p:nvSpPr>
          <p:cNvPr id="462" name="Прямоугольник 461"/>
          <p:cNvSpPr/>
          <p:nvPr/>
        </p:nvSpPr>
        <p:spPr>
          <a:xfrm>
            <a:off x="3621150" y="1576350"/>
            <a:ext cx="2060297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900" dirty="0" smtClean="0"/>
          </a:p>
          <a:p>
            <a:endParaRPr lang="uk-UA" sz="900" dirty="0"/>
          </a:p>
          <a:p>
            <a:r>
              <a:rPr lang="uk-UA" sz="900" b="1" dirty="0"/>
              <a:t>Слайд </a:t>
            </a:r>
            <a:r>
              <a:rPr lang="uk-UA" sz="900" b="1" dirty="0" smtClean="0"/>
              <a:t>3.</a:t>
            </a:r>
          </a:p>
          <a:p>
            <a:endParaRPr lang="uk-UA" sz="900" dirty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</p:txBody>
      </p:sp>
      <p:sp>
        <p:nvSpPr>
          <p:cNvPr id="463" name="Прямоугольник 462"/>
          <p:cNvSpPr/>
          <p:nvPr/>
        </p:nvSpPr>
        <p:spPr>
          <a:xfrm>
            <a:off x="5767790" y="1561808"/>
            <a:ext cx="2097314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900" b="1" dirty="0" smtClean="0"/>
              <a:t>Слайд 4.</a:t>
            </a:r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/>
          </a:p>
        </p:txBody>
      </p:sp>
      <p:grpSp>
        <p:nvGrpSpPr>
          <p:cNvPr id="467" name="Google Shape;998;p50"/>
          <p:cNvGrpSpPr/>
          <p:nvPr/>
        </p:nvGrpSpPr>
        <p:grpSpPr>
          <a:xfrm>
            <a:off x="5122546" y="688027"/>
            <a:ext cx="259623" cy="254073"/>
            <a:chOff x="1923675" y="1633650"/>
            <a:chExt cx="436000" cy="435975"/>
          </a:xfrm>
        </p:grpSpPr>
        <p:sp>
          <p:nvSpPr>
            <p:cNvPr id="468" name="Google Shape;999;p50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1000;p50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1001;p50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1002;p50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1003;p50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1004;p50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" name="Google Shape;943;p50"/>
          <p:cNvGrpSpPr/>
          <p:nvPr/>
        </p:nvGrpSpPr>
        <p:grpSpPr>
          <a:xfrm>
            <a:off x="3796516" y="2324252"/>
            <a:ext cx="309867" cy="257931"/>
            <a:chOff x="1247825" y="322750"/>
            <a:chExt cx="443300" cy="369000"/>
          </a:xfrm>
        </p:grpSpPr>
        <p:sp>
          <p:nvSpPr>
            <p:cNvPr id="475" name="Google Shape;944;p5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945;p5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946;p5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947;p5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948;p5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0" name="Google Shape;943;p50"/>
          <p:cNvGrpSpPr/>
          <p:nvPr/>
        </p:nvGrpSpPr>
        <p:grpSpPr>
          <a:xfrm>
            <a:off x="7452868" y="2334650"/>
            <a:ext cx="309867" cy="257931"/>
            <a:chOff x="1247825" y="322750"/>
            <a:chExt cx="443300" cy="369000"/>
          </a:xfrm>
        </p:grpSpPr>
        <p:sp>
          <p:nvSpPr>
            <p:cNvPr id="481" name="Google Shape;944;p5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945;p5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946;p5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947;p5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948;p5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6" name="Google Shape;1293;p50"/>
          <p:cNvGrpSpPr/>
          <p:nvPr/>
        </p:nvGrpSpPr>
        <p:grpSpPr>
          <a:xfrm>
            <a:off x="7721324" y="1232598"/>
            <a:ext cx="179608" cy="284755"/>
            <a:chOff x="6718575" y="2318625"/>
            <a:chExt cx="256950" cy="407375"/>
          </a:xfrm>
        </p:grpSpPr>
        <p:sp>
          <p:nvSpPr>
            <p:cNvPr id="487" name="Google Shape;1294;p50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1295;p50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1296;p50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1297;p50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1298;p50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1299;p50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1300;p5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1301;p50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0" name="Прямоугольник 499"/>
          <p:cNvSpPr/>
          <p:nvPr/>
        </p:nvSpPr>
        <p:spPr>
          <a:xfrm>
            <a:off x="4654996" y="1809108"/>
            <a:ext cx="2097314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900" b="1" dirty="0" smtClean="0"/>
          </a:p>
          <a:p>
            <a:endParaRPr lang="uk-UA" sz="900" b="1" dirty="0"/>
          </a:p>
          <a:p>
            <a:endParaRPr lang="uk-UA" sz="900" b="1" dirty="0" smtClean="0"/>
          </a:p>
          <a:p>
            <a:endParaRPr lang="uk-UA" sz="900" b="1" dirty="0" smtClean="0"/>
          </a:p>
          <a:p>
            <a:r>
              <a:rPr lang="uk-UA" sz="900" b="1" dirty="0" smtClean="0"/>
              <a:t>Слайд 5.</a:t>
            </a:r>
          </a:p>
          <a:p>
            <a:endParaRPr lang="uk-UA" sz="900" b="1" dirty="0" smtClean="0"/>
          </a:p>
          <a:p>
            <a:r>
              <a:rPr lang="uk-UA" sz="900" b="1" dirty="0" smtClean="0"/>
              <a:t>Фото-колаж з реалізації </a:t>
            </a:r>
          </a:p>
          <a:p>
            <a:r>
              <a:rPr lang="en-US" sz="900" b="1" dirty="0"/>
              <a:t>STEM-</a:t>
            </a:r>
            <a:r>
              <a:rPr lang="uk-UA" sz="900" b="1" dirty="0" smtClean="0"/>
              <a:t>активності</a:t>
            </a:r>
          </a:p>
          <a:p>
            <a:r>
              <a:rPr lang="uk-UA" sz="900" b="1" dirty="0" smtClean="0"/>
              <a:t>Презентація продукту діяльності</a:t>
            </a:r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/>
          </a:p>
        </p:txBody>
      </p:sp>
      <p:grpSp>
        <p:nvGrpSpPr>
          <p:cNvPr id="507" name="Google Shape;943;p50"/>
          <p:cNvGrpSpPr/>
          <p:nvPr/>
        </p:nvGrpSpPr>
        <p:grpSpPr>
          <a:xfrm>
            <a:off x="6337424" y="2601529"/>
            <a:ext cx="309867" cy="257931"/>
            <a:chOff x="1247825" y="322750"/>
            <a:chExt cx="443300" cy="369000"/>
          </a:xfrm>
        </p:grpSpPr>
        <p:sp>
          <p:nvSpPr>
            <p:cNvPr id="508" name="Google Shape;944;p50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945;p50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946;p50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947;p50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948;p50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4" name="Прямоугольник 463"/>
          <p:cNvSpPr/>
          <p:nvPr/>
        </p:nvSpPr>
        <p:spPr>
          <a:xfrm>
            <a:off x="4654996" y="3008834"/>
            <a:ext cx="2097314" cy="1145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900" b="1" dirty="0" smtClean="0"/>
          </a:p>
          <a:p>
            <a:endParaRPr lang="uk-UA" sz="900" b="1" dirty="0" smtClean="0"/>
          </a:p>
          <a:p>
            <a:endParaRPr lang="uk-UA" sz="900" b="1" dirty="0" smtClean="0"/>
          </a:p>
          <a:p>
            <a:endParaRPr lang="uk-UA" sz="900" b="1" dirty="0"/>
          </a:p>
          <a:p>
            <a:endParaRPr lang="uk-UA" sz="900" b="1" dirty="0" smtClean="0"/>
          </a:p>
          <a:p>
            <a:r>
              <a:rPr lang="uk-UA" sz="900" b="1" dirty="0" smtClean="0"/>
              <a:t>Слайд </a:t>
            </a:r>
            <a:r>
              <a:rPr lang="uk-UA" sz="900" b="1" dirty="0"/>
              <a:t>6</a:t>
            </a:r>
            <a:r>
              <a:rPr lang="uk-UA" sz="900" b="1" dirty="0" smtClean="0"/>
              <a:t>.</a:t>
            </a:r>
          </a:p>
          <a:p>
            <a:endParaRPr lang="uk-UA" sz="900" b="1" dirty="0" smtClean="0"/>
          </a:p>
          <a:p>
            <a:r>
              <a:rPr lang="uk-UA" sz="900" b="1" dirty="0" smtClean="0"/>
              <a:t>Висновки</a:t>
            </a:r>
          </a:p>
          <a:p>
            <a:r>
              <a:rPr lang="uk-UA" sz="900" b="1" dirty="0" smtClean="0"/>
              <a:t>Перспективи діяльності</a:t>
            </a:r>
          </a:p>
          <a:p>
            <a:endParaRPr lang="uk-UA" sz="900" b="1" dirty="0" smtClean="0"/>
          </a:p>
          <a:p>
            <a:r>
              <a:rPr lang="uk-UA" sz="900" b="1" dirty="0" smtClean="0"/>
              <a:t>Контакти закладу</a:t>
            </a:r>
          </a:p>
          <a:p>
            <a:r>
              <a:rPr lang="en-US" sz="900" b="1" dirty="0" smtClean="0"/>
              <a:t>QR-</a:t>
            </a:r>
            <a:r>
              <a:rPr lang="uk-UA" sz="900" b="1" dirty="0" smtClean="0"/>
              <a:t>код</a:t>
            </a:r>
          </a:p>
          <a:p>
            <a:endParaRPr lang="uk-UA" sz="900" b="1" dirty="0" smtClean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 smtClean="0"/>
          </a:p>
          <a:p>
            <a:endParaRPr lang="uk-UA" sz="900" dirty="0"/>
          </a:p>
          <a:p>
            <a:endParaRPr lang="uk-UA" sz="900" dirty="0"/>
          </a:p>
        </p:txBody>
      </p:sp>
      <p:grpSp>
        <p:nvGrpSpPr>
          <p:cNvPr id="495" name="Google Shape;1154;p50"/>
          <p:cNvGrpSpPr/>
          <p:nvPr/>
        </p:nvGrpSpPr>
        <p:grpSpPr>
          <a:xfrm>
            <a:off x="6274262" y="3683056"/>
            <a:ext cx="309010" cy="308993"/>
            <a:chOff x="576250" y="4319400"/>
            <a:chExt cx="442075" cy="442050"/>
          </a:xfrm>
        </p:grpSpPr>
        <p:sp>
          <p:nvSpPr>
            <p:cNvPr id="496" name="Google Shape;1155;p50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1156;p50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1157;p50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1158;p50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3" name="Google Shape;1061;p50"/>
          <p:cNvGrpSpPr/>
          <p:nvPr/>
        </p:nvGrpSpPr>
        <p:grpSpPr>
          <a:xfrm>
            <a:off x="5138696" y="1118023"/>
            <a:ext cx="142159" cy="354970"/>
            <a:chOff x="3384375" y="2267500"/>
            <a:chExt cx="203375" cy="507825"/>
          </a:xfrm>
        </p:grpSpPr>
        <p:sp>
          <p:nvSpPr>
            <p:cNvPr id="514" name="Google Shape;1062;p50"/>
            <p:cNvSpPr/>
            <p:nvPr/>
          </p:nvSpPr>
          <p:spPr>
            <a:xfrm>
              <a:off x="3384375" y="2373425"/>
              <a:ext cx="203375" cy="401900"/>
            </a:xfrm>
            <a:custGeom>
              <a:avLst/>
              <a:gdLst/>
              <a:ahLst/>
              <a:cxnLst/>
              <a:rect l="l" t="t" r="r" b="b"/>
              <a:pathLst>
                <a:path w="8135" h="16076" fill="none" extrusionOk="0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1063;p50"/>
            <p:cNvSpPr/>
            <p:nvPr/>
          </p:nvSpPr>
          <p:spPr>
            <a:xfrm>
              <a:off x="3443425" y="2267500"/>
              <a:ext cx="85275" cy="93775"/>
            </a:xfrm>
            <a:custGeom>
              <a:avLst/>
              <a:gdLst/>
              <a:ahLst/>
              <a:cxnLst/>
              <a:rect l="l" t="t" r="r" b="b"/>
              <a:pathLst>
                <a:path w="3411" h="3751" fill="none" extrusionOk="0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93835" y="1176372"/>
            <a:ext cx="2142000" cy="1519240"/>
          </a:xfrm>
        </p:spPr>
        <p:txBody>
          <a:bodyPr/>
          <a:lstStyle/>
          <a:p>
            <a:r>
              <a:rPr lang="uk-UA" b="1" dirty="0" smtClean="0"/>
              <a:t>Формат презентації-</a:t>
            </a:r>
            <a:br>
              <a:rPr lang="uk-UA" b="1" dirty="0" smtClean="0"/>
            </a:br>
            <a:r>
              <a:rPr lang="uk-UA" b="1" dirty="0" smtClean="0"/>
              <a:t>звіту з участі </a:t>
            </a:r>
            <a:br>
              <a:rPr lang="uk-UA" b="1" dirty="0" smtClean="0"/>
            </a:br>
            <a:r>
              <a:rPr lang="uk-UA" b="1" dirty="0" smtClean="0"/>
              <a:t>у </a:t>
            </a:r>
            <a:r>
              <a:rPr lang="en-US" b="1" dirty="0" smtClean="0"/>
              <a:t>STEM-</a:t>
            </a:r>
            <a:r>
              <a:rPr lang="uk-UA" b="1" dirty="0" smtClean="0"/>
              <a:t>фестивалі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170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42"/>
          <p:cNvSpPr txBox="1">
            <a:spLocks noGrp="1"/>
          </p:cNvSpPr>
          <p:nvPr>
            <p:ph type="title" idx="4294967295"/>
          </p:nvPr>
        </p:nvSpPr>
        <p:spPr>
          <a:xfrm>
            <a:off x="1311884" y="476077"/>
            <a:ext cx="7354800" cy="6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/>
              <a:t>Шлях</a:t>
            </a:r>
            <a:br>
              <a:rPr lang="uk-UA" b="1" dirty="0" smtClean="0"/>
            </a:br>
            <a:r>
              <a:rPr lang="uk-UA" b="1" dirty="0" smtClean="0"/>
              <a:t>реалізації </a:t>
            </a:r>
            <a:r>
              <a:rPr lang="en-US" b="1" dirty="0" smtClean="0"/>
              <a:t>STEM-</a:t>
            </a:r>
            <a:r>
              <a:rPr lang="uk-UA" b="1" dirty="0" smtClean="0"/>
              <a:t>ідеї</a:t>
            </a:r>
            <a:endParaRPr b="1" dirty="0"/>
          </a:p>
        </p:txBody>
      </p:sp>
      <p:sp>
        <p:nvSpPr>
          <p:cNvPr id="686" name="Google Shape;686;p42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25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687" name="Google Shape;687;p42"/>
          <p:cNvSpPr/>
          <p:nvPr/>
        </p:nvSpPr>
        <p:spPr>
          <a:xfrm rot="20472871">
            <a:off x="-4134" y="2352123"/>
            <a:ext cx="9114683" cy="966695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228600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p42"/>
          <p:cNvSpPr/>
          <p:nvPr/>
        </p:nvSpPr>
        <p:spPr>
          <a:xfrm rot="20506210">
            <a:off x="-13889" y="2327492"/>
            <a:ext cx="914400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89" name="Google Shape;689;p42"/>
          <p:cNvGrpSpPr/>
          <p:nvPr/>
        </p:nvGrpSpPr>
        <p:grpSpPr>
          <a:xfrm>
            <a:off x="1757311" y="2446055"/>
            <a:ext cx="473400" cy="473400"/>
            <a:chOff x="1786339" y="1703401"/>
            <a:chExt cx="473400" cy="473400"/>
          </a:xfrm>
        </p:grpSpPr>
        <p:sp>
          <p:nvSpPr>
            <p:cNvPr id="690" name="Google Shape;690;p42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1" name="Google Shape;691;p42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1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2" name="Google Shape;692;p42"/>
          <p:cNvGrpSpPr/>
          <p:nvPr/>
        </p:nvGrpSpPr>
        <p:grpSpPr>
          <a:xfrm>
            <a:off x="3814414" y="1703401"/>
            <a:ext cx="473400" cy="473400"/>
            <a:chOff x="3814414" y="1703401"/>
            <a:chExt cx="473400" cy="473400"/>
          </a:xfrm>
        </p:grpSpPr>
        <p:sp>
          <p:nvSpPr>
            <p:cNvPr id="693" name="Google Shape;693;p42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4" name="Google Shape;694;p42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3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5" name="Google Shape;695;p42"/>
          <p:cNvGrpSpPr/>
          <p:nvPr/>
        </p:nvGrpSpPr>
        <p:grpSpPr>
          <a:xfrm>
            <a:off x="5736362" y="1210256"/>
            <a:ext cx="473400" cy="473400"/>
            <a:chOff x="5842489" y="1703401"/>
            <a:chExt cx="473400" cy="473400"/>
          </a:xfrm>
        </p:grpSpPr>
        <p:sp>
          <p:nvSpPr>
            <p:cNvPr id="696" name="Google Shape;696;p42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7" name="Google Shape;697;p42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5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98" name="Google Shape;698;p42"/>
          <p:cNvGrpSpPr/>
          <p:nvPr/>
        </p:nvGrpSpPr>
        <p:grpSpPr>
          <a:xfrm>
            <a:off x="6957014" y="2692919"/>
            <a:ext cx="473400" cy="473400"/>
            <a:chOff x="6880814" y="3576300"/>
            <a:chExt cx="473400" cy="473400"/>
          </a:xfrm>
        </p:grpSpPr>
        <p:sp>
          <p:nvSpPr>
            <p:cNvPr id="699" name="Google Shape;699;p42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0" name="Google Shape;700;p42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6</a:t>
              </a:r>
              <a:endParaRPr sz="6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01" name="Google Shape;701;p42"/>
          <p:cNvGrpSpPr/>
          <p:nvPr/>
        </p:nvGrpSpPr>
        <p:grpSpPr>
          <a:xfrm>
            <a:off x="5131691" y="3363182"/>
            <a:ext cx="473400" cy="473400"/>
            <a:chOff x="4852739" y="3576300"/>
            <a:chExt cx="473400" cy="473400"/>
          </a:xfrm>
        </p:grpSpPr>
        <p:sp>
          <p:nvSpPr>
            <p:cNvPr id="702" name="Google Shape;702;p42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3" name="Google Shape;703;p42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4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04" name="Google Shape;704;p42"/>
          <p:cNvGrpSpPr/>
          <p:nvPr/>
        </p:nvGrpSpPr>
        <p:grpSpPr>
          <a:xfrm>
            <a:off x="2719954" y="4020535"/>
            <a:ext cx="473400" cy="473400"/>
            <a:chOff x="2824664" y="3576300"/>
            <a:chExt cx="473400" cy="473400"/>
          </a:xfrm>
        </p:grpSpPr>
        <p:sp>
          <p:nvSpPr>
            <p:cNvPr id="705" name="Google Shape;705;p42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6" name="Google Shape;706;p42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 smtClean="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2</a:t>
              </a:r>
              <a:endParaRPr sz="6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707" name="Google Shape;707;p42"/>
          <p:cNvSpPr txBox="1"/>
          <p:nvPr/>
        </p:nvSpPr>
        <p:spPr>
          <a:xfrm>
            <a:off x="3007287" y="4074588"/>
            <a:ext cx="1286400" cy="378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 smtClean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Генерування ідеї</a:t>
            </a:r>
            <a:endParaRPr b="1" dirty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</p:txBody>
      </p:sp>
      <p:sp>
        <p:nvSpPr>
          <p:cNvPr id="708" name="Google Shape;708;p42"/>
          <p:cNvSpPr txBox="1"/>
          <p:nvPr/>
        </p:nvSpPr>
        <p:spPr>
          <a:xfrm>
            <a:off x="3377205" y="1181267"/>
            <a:ext cx="140452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Планування етапів діяльності</a:t>
            </a:r>
            <a:endParaRPr b="1" dirty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</p:txBody>
      </p:sp>
      <p:sp>
        <p:nvSpPr>
          <p:cNvPr id="709" name="Google Shape;709;p42"/>
          <p:cNvSpPr txBox="1"/>
          <p:nvPr/>
        </p:nvSpPr>
        <p:spPr>
          <a:xfrm>
            <a:off x="5212306" y="717940"/>
            <a:ext cx="2048458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/>
            <a:r>
              <a:rPr lang="uk-UA" b="1" dirty="0" smtClean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</a:rPr>
              <a:t>Проведення інтегрованих  </a:t>
            </a:r>
            <a:r>
              <a:rPr lang="uk-UA" b="1" dirty="0" err="1" smtClean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</a:rPr>
              <a:t>активностей</a:t>
            </a:r>
            <a:r>
              <a:rPr lang="uk-UA" b="1" dirty="0" smtClean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</a:rPr>
              <a:t>, занять, заходів </a:t>
            </a:r>
            <a:endParaRPr b="1" dirty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</p:txBody>
      </p:sp>
      <p:sp>
        <p:nvSpPr>
          <p:cNvPr id="710" name="Google Shape;710;p42"/>
          <p:cNvSpPr txBox="1"/>
          <p:nvPr/>
        </p:nvSpPr>
        <p:spPr>
          <a:xfrm>
            <a:off x="1350811" y="1998764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Формування команди </a:t>
            </a:r>
            <a:endParaRPr lang="uk-UA" b="1" dirty="0" smtClean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  <a:p>
            <a:pPr algn="ctr"/>
            <a:endParaRPr lang="uk-UA" b="1" dirty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1" name="Google Shape;711;p42"/>
          <p:cNvSpPr txBox="1"/>
          <p:nvPr/>
        </p:nvSpPr>
        <p:spPr>
          <a:xfrm>
            <a:off x="4651460" y="3836582"/>
            <a:ext cx="1420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Вибір прийнятних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форм і методів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реалізації</a:t>
            </a:r>
            <a:endParaRPr b="1" dirty="0">
              <a:solidFill>
                <a:schemeClr val="lt1"/>
              </a:solidFill>
              <a:latin typeface="Lato Light" panose="020B0604020202020204" charset="0"/>
              <a:ea typeface="Roboto Slab Regular"/>
              <a:cs typeface="Roboto Slab Regular"/>
              <a:sym typeface="Lato"/>
            </a:endParaRPr>
          </a:p>
        </p:txBody>
      </p:sp>
      <p:sp>
        <p:nvSpPr>
          <p:cNvPr id="712" name="Google Shape;712;p42"/>
          <p:cNvSpPr txBox="1"/>
          <p:nvPr/>
        </p:nvSpPr>
        <p:spPr>
          <a:xfrm>
            <a:off x="6510554" y="3191913"/>
            <a:ext cx="1500420" cy="963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Аналіз діяльності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Робота над презентацією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chemeClr val="lt1"/>
                </a:solidFill>
                <a:latin typeface="Lato Light" panose="020B0604020202020204" charset="0"/>
                <a:ea typeface="Roboto Slab Regular"/>
                <a:cs typeface="Roboto Slab Regular"/>
                <a:sym typeface="Lato"/>
              </a:rPr>
              <a:t>продукту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3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grpSp>
        <p:nvGrpSpPr>
          <p:cNvPr id="10" name="Google Shape;604;p36"/>
          <p:cNvGrpSpPr/>
          <p:nvPr/>
        </p:nvGrpSpPr>
        <p:grpSpPr>
          <a:xfrm>
            <a:off x="849086" y="478972"/>
            <a:ext cx="7649028" cy="4136570"/>
            <a:chOff x="1177450" y="241631"/>
            <a:chExt cx="6173152" cy="3616776"/>
          </a:xfrm>
        </p:grpSpPr>
        <p:sp>
          <p:nvSpPr>
            <p:cNvPr id="11" name="Google Shape;605;p36"/>
            <p:cNvSpPr/>
            <p:nvPr/>
          </p:nvSpPr>
          <p:spPr>
            <a:xfrm>
              <a:off x="1682275" y="241631"/>
              <a:ext cx="5161606" cy="3454973"/>
            </a:xfrm>
            <a:custGeom>
              <a:avLst/>
              <a:gdLst/>
              <a:ahLst/>
              <a:cxnLst/>
              <a:rect l="l" t="t" r="r" b="b"/>
              <a:pathLst>
                <a:path w="5161606" h="3454973" extrusionOk="0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606;p36"/>
            <p:cNvSpPr/>
            <p:nvPr/>
          </p:nvSpPr>
          <p:spPr>
            <a:xfrm>
              <a:off x="1177450" y="3763229"/>
              <a:ext cx="6173152" cy="95178"/>
            </a:xfrm>
            <a:custGeom>
              <a:avLst/>
              <a:gdLst/>
              <a:ahLst/>
              <a:cxnLst/>
              <a:rect l="l" t="t" r="r" b="b"/>
              <a:pathLst>
                <a:path w="6173152" h="95178" extrusionOk="0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607;p36"/>
            <p:cNvSpPr/>
            <p:nvPr/>
          </p:nvSpPr>
          <p:spPr>
            <a:xfrm>
              <a:off x="1177450" y="3687086"/>
              <a:ext cx="6172200" cy="76142"/>
            </a:xfrm>
            <a:custGeom>
              <a:avLst/>
              <a:gdLst/>
              <a:ahLst/>
              <a:cxnLst/>
              <a:rect l="l" t="t" r="r" b="b"/>
              <a:pathLst>
                <a:path w="6172200" h="76142" extrusionOk="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608;p36"/>
            <p:cNvSpPr/>
            <p:nvPr/>
          </p:nvSpPr>
          <p:spPr>
            <a:xfrm>
              <a:off x="3806350" y="3687086"/>
              <a:ext cx="903922" cy="47589"/>
            </a:xfrm>
            <a:custGeom>
              <a:avLst/>
              <a:gdLst/>
              <a:ahLst/>
              <a:cxnLst/>
              <a:rect l="l" t="t" r="r" b="b"/>
              <a:pathLst>
                <a:path w="903922" h="47589" extrusionOk="0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12095" y="739091"/>
            <a:ext cx="5921829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66765"/>
                </a:solidFill>
              </a:rPr>
              <a:t>Інформаційні ресурси</a:t>
            </a:r>
          </a:p>
          <a:p>
            <a:pPr algn="just"/>
            <a:endParaRPr lang="uk-UA" sz="1200" b="1" dirty="0">
              <a:solidFill>
                <a:srgbClr val="F66765"/>
              </a:solidFill>
            </a:endParaRPr>
          </a:p>
          <a:p>
            <a:pPr algn="just"/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Міністерство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освіти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і науки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України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smtClean="0">
                <a:hlinkClick r:id="rId3"/>
              </a:rPr>
              <a:t>www.mon.gov.ua</a:t>
            </a:r>
            <a:endParaRPr lang="ru-RU" sz="1200" b="1" dirty="0" smtClean="0"/>
          </a:p>
          <a:p>
            <a:pPr algn="just"/>
            <a:endParaRPr lang="uk-UA" sz="1200" b="1" dirty="0" smtClean="0">
              <a:solidFill>
                <a:schemeClr val="dk1"/>
              </a:solidFill>
              <a:latin typeface="Lato"/>
              <a:ea typeface="Lato"/>
              <a:cs typeface="Lato"/>
            </a:endParaRPr>
          </a:p>
          <a:p>
            <a:pPr algn="just"/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Веб-ресурс </a:t>
            </a: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НУШ </a:t>
            </a:r>
            <a:r>
              <a:rPr lang="en-US" sz="1200" b="1" dirty="0">
                <a:solidFill>
                  <a:srgbClr val="02BDC7"/>
                </a:solidFill>
                <a:hlinkClick r:id="rId4"/>
              </a:rPr>
              <a:t>https://</a:t>
            </a:r>
            <a:r>
              <a:rPr lang="en-US" sz="1200" b="1" dirty="0" smtClean="0">
                <a:solidFill>
                  <a:srgbClr val="02BDC7"/>
                </a:solidFill>
                <a:hlinkClick r:id="rId4"/>
              </a:rPr>
              <a:t>nus.org.ua</a:t>
            </a:r>
            <a:endParaRPr lang="uk-UA" sz="1200" b="1" dirty="0">
              <a:solidFill>
                <a:srgbClr val="02BDC7"/>
              </a:solidFill>
            </a:endParaRPr>
          </a:p>
          <a:p>
            <a:pPr algn="just"/>
            <a:endParaRPr lang="ru-RU" sz="1200" b="1" dirty="0"/>
          </a:p>
          <a:p>
            <a:pPr algn="just"/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Інститут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модернізації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змісту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освіти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 </a:t>
            </a:r>
            <a:r>
              <a:rPr lang="en-US" sz="1200" b="1" dirty="0" smtClean="0">
                <a:hlinkClick r:id="rId5"/>
              </a:rPr>
              <a:t>http</a:t>
            </a:r>
            <a:r>
              <a:rPr lang="en-US" sz="1200" b="1" dirty="0">
                <a:hlinkClick r:id="rId5"/>
              </a:rPr>
              <a:t>://www.imzo.gov.ua/stem-osvita</a:t>
            </a:r>
            <a:r>
              <a:rPr lang="uk-UA" sz="1200" b="1" dirty="0"/>
              <a:t> </a:t>
            </a:r>
          </a:p>
          <a:p>
            <a:pPr algn="just">
              <a:buNone/>
            </a:pPr>
            <a:endParaRPr lang="uk-UA" sz="1200" b="1" dirty="0"/>
          </a:p>
          <a:p>
            <a:pPr algn="just"/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Міжпредметний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лабораторний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комплекс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Національного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центру </a:t>
            </a:r>
            <a:r>
              <a:rPr lang="ru-RU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/>
            </a:r>
            <a:br>
              <a:rPr lang="ru-RU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</a:br>
            <a:r>
              <a:rPr lang="ru-RU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«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Мала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академія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наук 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України</a:t>
            </a:r>
            <a:r>
              <a:rPr lang="ru-RU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» -«</a:t>
            </a:r>
            <a:r>
              <a:rPr lang="ru-RU" sz="1200" b="1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МАНЛаб</a:t>
            </a:r>
            <a:r>
              <a:rPr lang="ru-RU" sz="1200" b="1" dirty="0">
                <a:solidFill>
                  <a:srgbClr val="4A5C65"/>
                </a:solidFill>
              </a:rPr>
              <a:t>» </a:t>
            </a:r>
            <a:r>
              <a:rPr lang="en-US" sz="1200" b="1" u="sng" dirty="0" smtClean="0">
                <a:hlinkClick r:id="rId6"/>
              </a:rPr>
              <a:t>http</a:t>
            </a:r>
            <a:r>
              <a:rPr lang="en-US" sz="1200" b="1" u="sng" dirty="0">
                <a:hlinkClick r:id="rId6"/>
              </a:rPr>
              <a:t>://</a:t>
            </a:r>
            <a:r>
              <a:rPr lang="en-US" sz="1200" b="1" u="sng" dirty="0" smtClean="0">
                <a:hlinkClick r:id="rId6"/>
              </a:rPr>
              <a:t>manlab.inhost.com.ua</a:t>
            </a:r>
            <a:endParaRPr lang="uk-UA" sz="1200" b="1" dirty="0" smtClean="0">
              <a:solidFill>
                <a:srgbClr val="F66765"/>
              </a:solidFill>
            </a:endParaRPr>
          </a:p>
          <a:p>
            <a:pPr algn="just"/>
            <a:endParaRPr lang="uk-UA" sz="1200" b="1" dirty="0" smtClean="0">
              <a:solidFill>
                <a:srgbClr val="F66765"/>
              </a:solidFill>
            </a:endParaRPr>
          </a:p>
          <a:p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Відділ </a:t>
            </a:r>
            <a: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STEM-</a:t>
            </a: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освіти ІМЗО </a:t>
            </a:r>
            <a:r>
              <a:rPr lang="en-US" sz="1200" b="1" u="sng" dirty="0">
                <a:solidFill>
                  <a:srgbClr val="02BDC7"/>
                </a:solidFill>
                <a:hlinkClick r:id="rId7"/>
              </a:rPr>
              <a:t>https://</a:t>
            </a:r>
            <a:r>
              <a:rPr lang="en-US" sz="1200" b="1" u="sng" dirty="0" smtClean="0">
                <a:solidFill>
                  <a:srgbClr val="02BDC7"/>
                </a:solidFill>
                <a:hlinkClick r:id="rId7"/>
              </a:rPr>
              <a:t>www.facebook.com/groups/805895179541236</a:t>
            </a:r>
            <a:endParaRPr lang="uk-UA" sz="1200" b="1" u="sng" dirty="0" smtClean="0">
              <a:solidFill>
                <a:srgbClr val="02BDC7"/>
              </a:solidFill>
            </a:endParaRPr>
          </a:p>
          <a:p>
            <a: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/>
            </a:r>
            <a:b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</a:b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Веб-сайт </a:t>
            </a: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СОЦПО та </a:t>
            </a: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РТМ </a:t>
            </a:r>
            <a:r>
              <a:rPr lang="en-US" sz="1200" b="1" u="sng" dirty="0">
                <a:solidFill>
                  <a:srgbClr val="02BDC7"/>
                </a:solidFill>
              </a:rPr>
              <a:t>https://ocpo.sumy.ua/</a:t>
            </a:r>
            <a:endParaRPr lang="uk-UA" sz="1200" b="1" u="sng" dirty="0">
              <a:solidFill>
                <a:srgbClr val="02BDC7"/>
              </a:solidFill>
            </a:endParaRPr>
          </a:p>
          <a:p>
            <a:endParaRPr lang="uk-UA" sz="1200" b="1" dirty="0">
              <a:solidFill>
                <a:schemeClr val="dk1"/>
              </a:solidFill>
              <a:latin typeface="Lato"/>
              <a:ea typeface="Lato"/>
              <a:cs typeface="Lato"/>
            </a:endParaRPr>
          </a:p>
          <a:p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Група ЦР «Д.І.М.» </a:t>
            </a:r>
            <a: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en-US" sz="1200" b="1" u="sng" dirty="0" smtClean="0">
                <a:solidFill>
                  <a:srgbClr val="02BDC7"/>
                </a:solidFill>
              </a:rPr>
              <a:t>ttps</a:t>
            </a:r>
            <a:r>
              <a:rPr lang="en-US" sz="1200" b="1" u="sng" dirty="0">
                <a:solidFill>
                  <a:srgbClr val="02BDC7"/>
                </a:solidFill>
              </a:rPr>
              <a:t>://</a:t>
            </a:r>
            <a:r>
              <a:rPr lang="en-US" sz="1200" b="1" u="sng" dirty="0" smtClean="0">
                <a:solidFill>
                  <a:srgbClr val="02BDC7"/>
                </a:solidFill>
              </a:rPr>
              <a:t>www.facebook.com/groups/1661336500642082</a:t>
            </a:r>
            <a:endParaRPr lang="uk-UA" sz="1200" b="1" u="sng" dirty="0" smtClean="0">
              <a:solidFill>
                <a:srgbClr val="02BDC7"/>
              </a:solidFill>
            </a:endParaRPr>
          </a:p>
          <a:p>
            <a:r>
              <a:rPr lang="en-US" sz="1200" dirty="0">
                <a:hlinkClick r:id="rId8"/>
              </a:rPr>
              <a:t/>
            </a:r>
            <a:br>
              <a:rPr lang="en-US" sz="1200" dirty="0">
                <a:hlinkClick r:id="rId8"/>
              </a:rPr>
            </a:br>
            <a:r>
              <a:rPr lang="uk-UA" sz="1200" b="1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Веб-ресурс </a:t>
            </a:r>
            <a:r>
              <a:rPr lang="en-US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Pinterest</a:t>
            </a:r>
            <a:r>
              <a:rPr lang="uk-UA" sz="12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   </a:t>
            </a:r>
            <a:r>
              <a:rPr lang="en-US" sz="1200" b="1" u="sng" dirty="0">
                <a:solidFill>
                  <a:srgbClr val="02BDC7"/>
                </a:solidFill>
                <a:hlinkClick r:id="rId9"/>
              </a:rPr>
              <a:t>https://www.pinterest.com</a:t>
            </a:r>
            <a:endParaRPr lang="uk-UA" sz="1200" b="1" u="sng" dirty="0">
              <a:solidFill>
                <a:srgbClr val="02BDC7"/>
              </a:solidFill>
              <a:hlinkClick r:id="rId9"/>
            </a:endParaRPr>
          </a:p>
          <a:p>
            <a:endParaRPr lang="en-US" u="sng" dirty="0">
              <a:hlinkClick r:id="rId9"/>
            </a:endParaRPr>
          </a:p>
          <a:p>
            <a:endParaRPr lang="uk-UA" sz="1200" b="1" u="sng" dirty="0">
              <a:solidFill>
                <a:srgbClr val="02BDC7"/>
              </a:solidFill>
            </a:endParaRPr>
          </a:p>
          <a:p>
            <a:pPr algn="ctr"/>
            <a:endParaRPr lang="uk-UA" b="1" dirty="0" smtClean="0">
              <a:solidFill>
                <a:srgbClr val="F66765"/>
              </a:solidFill>
            </a:endParaRPr>
          </a:p>
          <a:p>
            <a:pPr algn="ctr"/>
            <a:endParaRPr lang="uk-UA" b="1" dirty="0">
              <a:solidFill>
                <a:srgbClr val="F66765"/>
              </a:solidFill>
            </a:endParaRPr>
          </a:p>
          <a:p>
            <a:pPr algn="ctr"/>
            <a:endParaRPr lang="uk-UA" b="1" dirty="0" smtClean="0">
              <a:solidFill>
                <a:srgbClr val="F66765"/>
              </a:solidFill>
            </a:endParaRPr>
          </a:p>
          <a:p>
            <a:pPr algn="ctr"/>
            <a:endParaRPr lang="uk-UA" b="1" dirty="0">
              <a:solidFill>
                <a:srgbClr val="F66765"/>
              </a:solidFill>
            </a:endParaRPr>
          </a:p>
          <a:p>
            <a:pPr algn="ctr"/>
            <a:endParaRPr lang="uk-UA" b="1" dirty="0" smtClean="0">
              <a:solidFill>
                <a:srgbClr val="F66765"/>
              </a:solidFill>
            </a:endParaRPr>
          </a:p>
          <a:p>
            <a:pPr algn="ctr"/>
            <a:endParaRPr lang="uk-UA" b="1" dirty="0">
              <a:solidFill>
                <a:srgbClr val="F66765"/>
              </a:solidFill>
            </a:endParaRPr>
          </a:p>
          <a:p>
            <a:pPr algn="ctr"/>
            <a:endParaRPr lang="uk-UA" b="1" dirty="0" smtClean="0">
              <a:solidFill>
                <a:srgbClr val="F66765"/>
              </a:solidFill>
            </a:endParaRPr>
          </a:p>
          <a:p>
            <a:pPr algn="ctr"/>
            <a:endParaRPr lang="uk-UA" b="1" dirty="0">
              <a:solidFill>
                <a:srgbClr val="F66765"/>
              </a:solidFill>
            </a:endParaRPr>
          </a:p>
          <a:p>
            <a:pPr algn="ctr"/>
            <a:endParaRPr lang="uk-UA" b="1" dirty="0" smtClean="0">
              <a:solidFill>
                <a:srgbClr val="F66765"/>
              </a:solidFill>
            </a:endParaRPr>
          </a:p>
          <a:p>
            <a:pPr algn="ctr"/>
            <a:endParaRPr lang="uk-UA" b="1" dirty="0">
              <a:solidFill>
                <a:srgbClr val="F66765"/>
              </a:solidFill>
            </a:endParaRPr>
          </a:p>
          <a:p>
            <a:pPr algn="ctr"/>
            <a:endParaRPr lang="en-US" b="1" dirty="0">
              <a:solidFill>
                <a:srgbClr val="F66765"/>
              </a:solidFill>
            </a:endParaRPr>
          </a:p>
        </p:txBody>
      </p:sp>
      <p:pic>
        <p:nvPicPr>
          <p:cNvPr id="2050" name="Picture 2" descr="Значок интернета Www иллюстрация вектора. иллюстрации насчитывающей  соединитесь - 10900385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252" y="739091"/>
            <a:ext cx="891590" cy="89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7"/>
          <p:cNvSpPr txBox="1">
            <a:spLocks noGrp="1"/>
          </p:cNvSpPr>
          <p:nvPr>
            <p:ph type="ctrTitle" idx="4294967295"/>
          </p:nvPr>
        </p:nvSpPr>
        <p:spPr>
          <a:xfrm>
            <a:off x="685800" y="1049950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6000" dirty="0" smtClean="0">
                <a:solidFill>
                  <a:srgbClr val="FFFFFF"/>
                </a:solidFill>
              </a:rPr>
              <a:t>Дякуємо</a:t>
            </a:r>
            <a:r>
              <a:rPr lang="en" sz="6000" dirty="0" smtClean="0">
                <a:solidFill>
                  <a:srgbClr val="FFFFFF"/>
                </a:solidFill>
              </a:rPr>
              <a:t>!</a:t>
            </a:r>
            <a:endParaRPr sz="6000" dirty="0">
              <a:solidFill>
                <a:srgbClr val="FFFFFF"/>
              </a:solidFill>
            </a:endParaRPr>
          </a:p>
        </p:txBody>
      </p:sp>
      <p:sp>
        <p:nvSpPr>
          <p:cNvPr id="615" name="Google Shape;615;p37"/>
          <p:cNvSpPr txBox="1">
            <a:spLocks noGrp="1"/>
          </p:cNvSpPr>
          <p:nvPr>
            <p:ph type="subTitle" idx="4294967295"/>
          </p:nvPr>
        </p:nvSpPr>
        <p:spPr>
          <a:xfrm>
            <a:off x="685800" y="1927643"/>
            <a:ext cx="4021760" cy="11200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3200" dirty="0" smtClean="0">
                <a:solidFill>
                  <a:srgbClr val="4A5C65"/>
                </a:solidFill>
              </a:rPr>
              <a:t>Є запитання</a:t>
            </a:r>
            <a:r>
              <a:rPr lang="en" sz="3200" dirty="0" smtClean="0">
                <a:solidFill>
                  <a:srgbClr val="4A5C65"/>
                </a:solidFill>
              </a:rPr>
              <a:t>?</a:t>
            </a:r>
            <a:endParaRPr sz="3200" dirty="0">
              <a:solidFill>
                <a:srgbClr val="4A5C65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b="1" dirty="0" smtClean="0">
                <a:solidFill>
                  <a:srgbClr val="4A5C65"/>
                </a:solidFill>
              </a:rPr>
              <a:t>Вікторія </a:t>
            </a:r>
            <a:r>
              <a:rPr lang="uk-UA" b="1" dirty="0" err="1" smtClean="0">
                <a:solidFill>
                  <a:srgbClr val="4A5C65"/>
                </a:solidFill>
              </a:rPr>
              <a:t>Заярна</a:t>
            </a:r>
            <a:r>
              <a:rPr lang="uk-UA" dirty="0" smtClean="0">
                <a:solidFill>
                  <a:srgbClr val="4A5C65"/>
                </a:solidFill>
              </a:rPr>
              <a:t>, методист Сумського ОЦПО та РТМ, </a:t>
            </a:r>
            <a:r>
              <a:rPr lang="uk-UA" dirty="0" err="1" smtClean="0">
                <a:solidFill>
                  <a:srgbClr val="4A5C65"/>
                </a:solidFill>
              </a:rPr>
              <a:t>к.п.н</a:t>
            </a:r>
            <a:r>
              <a:rPr lang="uk-UA" dirty="0" smtClean="0">
                <a:solidFill>
                  <a:srgbClr val="4A5C65"/>
                </a:solidFill>
              </a:rPr>
              <a:t>.</a:t>
            </a:r>
          </a:p>
          <a:p>
            <a:pPr marL="0" lvl="0" indent="449263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600" dirty="0" smtClean="0">
                <a:solidFill>
                  <a:srgbClr val="4A5C65"/>
                </a:solidFill>
              </a:rPr>
              <a:t>0664181985</a:t>
            </a:r>
          </a:p>
          <a:p>
            <a:pPr marL="449263" lvl="0" indent="0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 smtClean="0">
                <a:solidFill>
                  <a:srgbClr val="4A5C65"/>
                </a:solidFill>
              </a:rPr>
              <a:t>Zayarnavik@gmail.com</a:t>
            </a:r>
            <a:endParaRPr sz="1600" dirty="0">
              <a:solidFill>
                <a:srgbClr val="4A5C65"/>
              </a:solidFill>
            </a:endParaRPr>
          </a:p>
        </p:txBody>
      </p:sp>
      <p:sp>
        <p:nvSpPr>
          <p:cNvPr id="616" name="Google Shape;616;p37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pic>
        <p:nvPicPr>
          <p:cNvPr id="1026" name="Picture 2" descr="https://lh3.googleusercontent.com/kEP_GCsl27i-qYQM2wHQ_gWCBTs4jwkcuGNwBTBgBK9kRds1rSsQ8-zbO6J0HpTTcnf17sOW2FGpIi4Ld-R4w4ezUe8TdE520hfVs62IuYZJ4ftMbNxWpY6lxH7m3Bw_gYUmRT43veCwnmj49vsQrx9nuHS4CoHDmEydXC8jPYPQwLtOVZJsLem5jw8_KaZhN-9UEteXq0_ZNTDLRbQhjesPvfOQPzR1106lhIUVZ5SjfWYVH4203_gN2Mc-KT6q7_51nCZ6ftsfppBws6PR6mj1DwS5cGT_0Y1FOlt_LB1hmXOZpzNTVLpSD-IkrWQbgaJN-59-orKDEp-tU4uq9Sx0dP4QfbXF9NIvRgTdd5DIf0efXAYoZJlvQ9RPMYdRlOjCXNat5bNujgWDajBte5BiQopSheDMYVxmvKT8HCjK8fjAdGtMKIVYPyXAVP-85kKbZy27SeO9Bsl26KmYH20IElR11spa2KhgvXKH2bWCEhoW7pqnqfEHL65YsYMqIP5InzOFPBKGspRgj69tfdbM3WY0Ul_ZK977cp-s2Nlgcw3lUUGxEAJQT4mn1n4u4mUKNTUYeVwnYvopiAmBS8mmVKOJLdmgUoNbVw_H5f3jWI3hxLMUSLByT5UHUpapMUpWhSrqpwTvfXraKUv3KkI7WME4bWQFIKMEqWkAolDcOJmlYmwRNwutL3y52UPZG68LBxrSdMax8RNv9bwvqtxe=w665-h903-no?authuser=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t="3245" r="1675" b="24231"/>
          <a:stretch/>
        </p:blipFill>
        <p:spPr bwMode="auto">
          <a:xfrm>
            <a:off x="4661127" y="614863"/>
            <a:ext cx="3904343" cy="394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oogle Shape;990;p50"/>
          <p:cNvGrpSpPr/>
          <p:nvPr/>
        </p:nvGrpSpPr>
        <p:grpSpPr>
          <a:xfrm>
            <a:off x="778589" y="4011211"/>
            <a:ext cx="325175" cy="318377"/>
            <a:chOff x="1236875" y="1623900"/>
            <a:chExt cx="465200" cy="455475"/>
          </a:xfrm>
        </p:grpSpPr>
        <p:sp>
          <p:nvSpPr>
            <p:cNvPr id="7" name="Google Shape;991;p50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92;p50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93;p50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94;p50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95;p50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96;p50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97;p50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084;p50"/>
          <p:cNvSpPr/>
          <p:nvPr/>
        </p:nvSpPr>
        <p:spPr>
          <a:xfrm>
            <a:off x="837743" y="3467056"/>
            <a:ext cx="206869" cy="358377"/>
          </a:xfrm>
          <a:custGeom>
            <a:avLst/>
            <a:gdLst/>
            <a:ahLst/>
            <a:cxnLst/>
            <a:rect l="l" t="t" r="r" b="b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882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32;p21"/>
          <p:cNvSpPr txBox="1">
            <a:spLocks noGrp="1"/>
          </p:cNvSpPr>
          <p:nvPr>
            <p:ph type="ctrTitle"/>
          </p:nvPr>
        </p:nvSpPr>
        <p:spPr>
          <a:xfrm>
            <a:off x="2770533" y="2400127"/>
            <a:ext cx="3687774" cy="11604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STEAM-</a:t>
            </a:r>
            <a:r>
              <a:rPr lang="ru-RU" sz="2400" b="1" dirty="0" err="1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технології</a:t>
            </a:r>
            <a: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br>
              <a:rPr lang="ru-RU" sz="2400" b="1" dirty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в закладах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позашкільної</a:t>
            </a: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/>
            </a:r>
            <a:b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</a:br>
            <a:r>
              <a:rPr lang="ru-RU" sz="2400" b="1" dirty="0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 </a:t>
            </a:r>
            <a:r>
              <a:rPr lang="ru-RU" sz="2400" b="1" dirty="0" err="1" smtClean="0">
                <a:solidFill>
                  <a:srgbClr val="02BD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Slab Regular"/>
                <a:ea typeface="Roboto Slab Regular"/>
                <a:cs typeface="Roboto Slab Regular"/>
                <a:sym typeface="Roboto Slab Regular"/>
              </a:rPr>
              <a:t>освіти</a:t>
            </a:r>
            <a:endParaRPr sz="2400" b="1" dirty="0">
              <a:solidFill>
                <a:srgbClr val="02BDC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8784" y="1294141"/>
            <a:ext cx="5111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Обласний </a:t>
            </a:r>
          </a:p>
          <a:p>
            <a:pPr algn="ctr"/>
            <a:r>
              <a:rPr lang="uk-UA" sz="2400" b="1" dirty="0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онлайн </a:t>
            </a:r>
            <a:r>
              <a:rPr lang="uk-UA" sz="2400" b="1" dirty="0" err="1" smtClean="0">
                <a:solidFill>
                  <a:srgbClr val="F8C1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інтенсив</a:t>
            </a:r>
            <a:endParaRPr lang="en-US" sz="2400" dirty="0">
              <a:solidFill>
                <a:srgbClr val="F8C13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" b="5012"/>
          <a:stretch/>
        </p:blipFill>
        <p:spPr>
          <a:xfrm>
            <a:off x="6132621" y="2146849"/>
            <a:ext cx="1393036" cy="1409152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4594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320" t="12918" r="1606" b="13438"/>
          <a:stretch/>
        </p:blipFill>
        <p:spPr>
          <a:xfrm>
            <a:off x="733495" y="1111687"/>
            <a:ext cx="8287134" cy="38094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99525" y="650022"/>
            <a:ext cx="3782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3"/>
              </a:rPr>
              <a:t>http://profatlas.com.ua/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88131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6"/>
          <p:cNvSpPr txBox="1">
            <a:spLocks noGrp="1"/>
          </p:cNvSpPr>
          <p:nvPr>
            <p:ph type="title"/>
          </p:nvPr>
        </p:nvSpPr>
        <p:spPr>
          <a:xfrm>
            <a:off x="174555" y="518835"/>
            <a:ext cx="2142000" cy="2630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uk-UA" altLang="ru-RU" b="1" dirty="0"/>
              <a:t>Універсальні навички сучасної</a:t>
            </a:r>
            <a:br>
              <a:rPr lang="uk-UA" altLang="ru-RU" b="1" dirty="0"/>
            </a:br>
            <a:r>
              <a:rPr lang="uk-UA" altLang="ru-RU" b="1" dirty="0"/>
              <a:t>особистості</a:t>
            </a:r>
            <a:endParaRPr b="1" dirty="0"/>
          </a:p>
        </p:txBody>
      </p:sp>
      <p:sp>
        <p:nvSpPr>
          <p:cNvPr id="396" name="Google Shape;396;p16"/>
          <p:cNvSpPr txBox="1">
            <a:spLocks noGrp="1"/>
          </p:cNvSpPr>
          <p:nvPr>
            <p:ph type="body" idx="1"/>
          </p:nvPr>
        </p:nvSpPr>
        <p:spPr>
          <a:xfrm>
            <a:off x="2322276" y="1211943"/>
            <a:ext cx="3018169" cy="33876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ctr">
              <a:buClr>
                <a:srgbClr val="FFC000"/>
              </a:buClr>
              <a:buNone/>
            </a:pPr>
            <a:r>
              <a:rPr lang="uk-UA" sz="1600" b="1" dirty="0">
                <a:solidFill>
                  <a:srgbClr val="C00000"/>
                </a:solidFill>
                <a:latin typeface="Arial Black" pitchFamily="34" charset="0"/>
              </a:rPr>
              <a:t>Жорсткі навички </a:t>
            </a:r>
            <a:endParaRPr lang="uk-UA" sz="16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114300" indent="0" algn="ctr">
              <a:buClr>
                <a:srgbClr val="FFC000"/>
              </a:buClr>
              <a:buNone/>
            </a:pPr>
            <a:r>
              <a:rPr lang="uk-UA" sz="1600" b="1" dirty="0" smtClean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en-US" sz="1600" b="1" dirty="0">
                <a:solidFill>
                  <a:srgbClr val="C00000"/>
                </a:solidFill>
                <a:latin typeface="Arial Black" pitchFamily="34" charset="0"/>
              </a:rPr>
              <a:t>hard skills</a:t>
            </a:r>
            <a:r>
              <a:rPr lang="uk-UA" sz="1600" b="1" dirty="0" smtClean="0">
                <a:solidFill>
                  <a:srgbClr val="C00000"/>
                </a:solidFill>
                <a:latin typeface="Arial Black" pitchFamily="34" charset="0"/>
              </a:rPr>
              <a:t>)</a:t>
            </a:r>
          </a:p>
          <a:p>
            <a:pPr marL="449263" indent="0" algn="just">
              <a:buClr>
                <a:srgbClr val="FFC000"/>
              </a:buClr>
              <a:buNone/>
            </a:pPr>
            <a:endParaRPr lang="uk-UA" sz="5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49263" indent="0" algn="just">
              <a:buClr>
                <a:srgbClr val="FFC000"/>
              </a:buClr>
              <a:buNone/>
            </a:pP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вузькоспеціальні</a:t>
            </a:r>
          </a:p>
          <a:p>
            <a:pPr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endParaRPr lang="uk-UA" sz="5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49263" indent="0" algn="just">
              <a:buClr>
                <a:srgbClr val="FFC000"/>
              </a:buClr>
              <a:buNone/>
            </a:pP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діють в межах конкретної професії, сталих умовах та формалізованому процесі </a:t>
            </a: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роботи</a:t>
            </a:r>
          </a:p>
          <a:p>
            <a:pPr marL="449263" indent="0" algn="just">
              <a:buClr>
                <a:srgbClr val="FFC000"/>
              </a:buClr>
              <a:buNone/>
            </a:pP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ефективні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для вирішення типових завдань, характерних для однієї сфери діяльності</a:t>
            </a:r>
          </a:p>
          <a:p>
            <a:pPr marL="171450" lvl="0" indent="-171450" algn="just" rtl="0"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100"/>
              <a:buFont typeface="Arial" panose="020B0604020202020204" pitchFamily="34" charset="0"/>
              <a:buChar char="•"/>
            </a:pPr>
            <a:endParaRPr sz="1200" dirty="0"/>
          </a:p>
          <a:p>
            <a:pPr marL="171450" lvl="0" indent="-171450" algn="just" rtl="0">
              <a:spcBef>
                <a:spcPts val="600"/>
              </a:spcBef>
              <a:spcAft>
                <a:spcPts val="0"/>
              </a:spcAft>
              <a:buClr>
                <a:srgbClr val="FFC000"/>
              </a:buClr>
              <a:buSzPts val="1100"/>
              <a:buFont typeface="Arial" panose="020B0604020202020204" pitchFamily="34" charset="0"/>
              <a:buChar char="•"/>
            </a:pPr>
            <a:endParaRPr sz="1200" dirty="0"/>
          </a:p>
          <a:p>
            <a:pPr marL="285750" lvl="0" indent="-285750" algn="just" rtl="0">
              <a:spcBef>
                <a:spcPts val="600"/>
              </a:spcBef>
              <a:spcAft>
                <a:spcPts val="10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endParaRPr dirty="0">
              <a:solidFill>
                <a:srgbClr val="4A5C65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40445" y="1211943"/>
            <a:ext cx="3250476" cy="3120300"/>
          </a:xfrm>
        </p:spPr>
        <p:txBody>
          <a:bodyPr/>
          <a:lstStyle/>
          <a:p>
            <a:pPr marL="114300" indent="0" algn="ctr">
              <a:buNone/>
            </a:pPr>
            <a:r>
              <a:rPr lang="uk-UA" sz="1600" b="1" dirty="0">
                <a:solidFill>
                  <a:srgbClr val="C00000"/>
                </a:solidFill>
                <a:latin typeface="Arial Black" pitchFamily="34" charset="0"/>
              </a:rPr>
              <a:t>М'які навички </a:t>
            </a:r>
            <a:endParaRPr lang="uk-UA" sz="16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114300" indent="0" algn="ctr">
              <a:buNone/>
            </a:pPr>
            <a:r>
              <a:rPr lang="uk-UA" sz="1600" b="1" dirty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en-US" sz="1600" b="1" dirty="0">
                <a:solidFill>
                  <a:srgbClr val="C00000"/>
                </a:solidFill>
                <a:latin typeface="Arial Black" pitchFamily="34" charset="0"/>
              </a:rPr>
              <a:t>soft skills</a:t>
            </a:r>
            <a:r>
              <a:rPr lang="uk-UA" sz="1600" b="1" dirty="0">
                <a:solidFill>
                  <a:srgbClr val="C00000"/>
                </a:solidFill>
                <a:latin typeface="Arial Black" pitchFamily="34" charset="0"/>
              </a:rPr>
              <a:t>)</a:t>
            </a:r>
          </a:p>
          <a:p>
            <a:pPr marL="114300" indent="0" algn="ctr">
              <a:buNone/>
            </a:pPr>
            <a:endParaRPr lang="uk-UA" sz="800" b="1" dirty="0">
              <a:solidFill>
                <a:srgbClr val="2A5010"/>
              </a:solidFill>
              <a:latin typeface="Arial Black" pitchFamily="34" charset="0"/>
            </a:endParaRPr>
          </a:p>
          <a:p>
            <a:pPr marL="449263" indent="0">
              <a:buClr>
                <a:srgbClr val="FFC000"/>
              </a:buClr>
              <a:buNone/>
            </a:pPr>
            <a:r>
              <a:rPr lang="uk-UA" sz="14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міжпрофесійні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, </a:t>
            </a: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універсальні</a:t>
            </a:r>
          </a:p>
          <a:p>
            <a:pPr marL="355600" indent="0">
              <a:buClr>
                <a:srgbClr val="FFC000"/>
              </a:buClr>
              <a:buNone/>
            </a:pPr>
            <a:endParaRPr lang="uk-UA" sz="5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49263" indent="0">
              <a:buClr>
                <a:srgbClr val="FFC000"/>
              </a:buClr>
              <a:buNone/>
            </a:pP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корисні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для будь-якого виду </a:t>
            </a: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діяльності</a:t>
            </a:r>
          </a:p>
          <a:p>
            <a:pPr marL="449263" indent="0">
              <a:buClr>
                <a:srgbClr val="FFC000"/>
              </a:buClr>
              <a:buNone/>
            </a:pPr>
            <a:r>
              <a:rPr lang="uk-UA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дозволяють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швидко адаптуватися до нових умов, змінювати сферу зайнятості, вирішувати нестандартні завдання</a:t>
            </a:r>
          </a:p>
          <a:p>
            <a:endParaRPr lang="en-US" sz="2000" dirty="0"/>
          </a:p>
        </p:txBody>
      </p:sp>
      <p:grpSp>
        <p:nvGrpSpPr>
          <p:cNvPr id="6" name="Google Shape;1071;p50"/>
          <p:cNvGrpSpPr/>
          <p:nvPr/>
        </p:nvGrpSpPr>
        <p:grpSpPr>
          <a:xfrm>
            <a:off x="2507854" y="2118790"/>
            <a:ext cx="262838" cy="268514"/>
            <a:chOff x="5972700" y="2330200"/>
            <a:chExt cx="411625" cy="387275"/>
          </a:xfrm>
        </p:grpSpPr>
        <p:sp>
          <p:nvSpPr>
            <p:cNvPr id="8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071;p50"/>
          <p:cNvGrpSpPr/>
          <p:nvPr/>
        </p:nvGrpSpPr>
        <p:grpSpPr>
          <a:xfrm>
            <a:off x="2487619" y="2539777"/>
            <a:ext cx="262838" cy="286778"/>
            <a:chOff x="5972700" y="2330200"/>
            <a:chExt cx="411625" cy="387275"/>
          </a:xfrm>
        </p:grpSpPr>
        <p:sp>
          <p:nvSpPr>
            <p:cNvPr id="11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1071;p50"/>
          <p:cNvGrpSpPr/>
          <p:nvPr/>
        </p:nvGrpSpPr>
        <p:grpSpPr>
          <a:xfrm>
            <a:off x="2487619" y="3519663"/>
            <a:ext cx="283073" cy="282390"/>
            <a:chOff x="5972700" y="2330200"/>
            <a:chExt cx="411625" cy="387275"/>
          </a:xfrm>
        </p:grpSpPr>
        <p:sp>
          <p:nvSpPr>
            <p:cNvPr id="14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071;p50"/>
          <p:cNvGrpSpPr/>
          <p:nvPr/>
        </p:nvGrpSpPr>
        <p:grpSpPr>
          <a:xfrm>
            <a:off x="5476379" y="2576232"/>
            <a:ext cx="262838" cy="268514"/>
            <a:chOff x="5972700" y="2330200"/>
            <a:chExt cx="411625" cy="387275"/>
          </a:xfrm>
        </p:grpSpPr>
        <p:sp>
          <p:nvSpPr>
            <p:cNvPr id="17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071;p50"/>
          <p:cNvGrpSpPr/>
          <p:nvPr/>
        </p:nvGrpSpPr>
        <p:grpSpPr>
          <a:xfrm>
            <a:off x="5484282" y="3163559"/>
            <a:ext cx="262838" cy="268514"/>
            <a:chOff x="5972700" y="2330200"/>
            <a:chExt cx="411625" cy="387275"/>
          </a:xfrm>
        </p:grpSpPr>
        <p:sp>
          <p:nvSpPr>
            <p:cNvPr id="20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1071;p50"/>
          <p:cNvGrpSpPr/>
          <p:nvPr/>
        </p:nvGrpSpPr>
        <p:grpSpPr>
          <a:xfrm>
            <a:off x="5465169" y="2126210"/>
            <a:ext cx="262838" cy="268514"/>
            <a:chOff x="5972700" y="2330200"/>
            <a:chExt cx="411625" cy="387275"/>
          </a:xfrm>
        </p:grpSpPr>
        <p:sp>
          <p:nvSpPr>
            <p:cNvPr id="23" name="Google Shape;1072;p50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73;p50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28"/>
          <p:cNvSpPr/>
          <p:nvPr/>
        </p:nvSpPr>
        <p:spPr>
          <a:xfrm>
            <a:off x="815975" y="908121"/>
            <a:ext cx="7721485" cy="3726432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498" name="Google Shape;498;p28"/>
          <p:cNvSpPr txBox="1">
            <a:spLocks noGrp="1"/>
          </p:cNvSpPr>
          <p:nvPr>
            <p:ph type="title" idx="4294967295"/>
          </p:nvPr>
        </p:nvSpPr>
        <p:spPr>
          <a:xfrm>
            <a:off x="512704" y="500532"/>
            <a:ext cx="8328025" cy="2714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/>
              <a:t>STEM</a:t>
            </a:r>
            <a:r>
              <a:rPr lang="uk-UA" b="1" dirty="0" smtClean="0"/>
              <a:t> – світовий освітній тренд</a:t>
            </a:r>
            <a:endParaRPr b="1" dirty="0"/>
          </a:p>
        </p:txBody>
      </p:sp>
      <p:sp>
        <p:nvSpPr>
          <p:cNvPr id="499" name="Google Shape;499;p28"/>
          <p:cNvSpPr/>
          <p:nvPr/>
        </p:nvSpPr>
        <p:spPr>
          <a:xfrm>
            <a:off x="4748525" y="1385868"/>
            <a:ext cx="6186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chemeClr val="accent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00" b="1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Україна</a:t>
            </a:r>
            <a:endParaRPr sz="1000" b="1" dirty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00" name="Google Shape;500;p28"/>
          <p:cNvSpPr/>
          <p:nvPr/>
        </p:nvSpPr>
        <p:spPr>
          <a:xfrm>
            <a:off x="1873860" y="1745755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28"/>
          <p:cNvSpPr/>
          <p:nvPr/>
        </p:nvSpPr>
        <p:spPr>
          <a:xfrm>
            <a:off x="7390653" y="2030189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28"/>
          <p:cNvSpPr/>
          <p:nvPr/>
        </p:nvSpPr>
        <p:spPr>
          <a:xfrm>
            <a:off x="4042228" y="1458686"/>
            <a:ext cx="130630" cy="129682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28"/>
          <p:cNvSpPr/>
          <p:nvPr/>
        </p:nvSpPr>
        <p:spPr>
          <a:xfrm>
            <a:off x="4390434" y="1646503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28"/>
          <p:cNvSpPr/>
          <p:nvPr/>
        </p:nvSpPr>
        <p:spPr>
          <a:xfrm>
            <a:off x="6660574" y="1672756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8"/>
          <p:cNvSpPr/>
          <p:nvPr/>
        </p:nvSpPr>
        <p:spPr>
          <a:xfrm>
            <a:off x="7255953" y="3677431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501;p28"/>
          <p:cNvSpPr/>
          <p:nvPr/>
        </p:nvSpPr>
        <p:spPr>
          <a:xfrm>
            <a:off x="7049567" y="1975316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504;p28"/>
          <p:cNvSpPr/>
          <p:nvPr/>
        </p:nvSpPr>
        <p:spPr>
          <a:xfrm>
            <a:off x="6593224" y="2913728"/>
            <a:ext cx="134700" cy="1347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499;p28"/>
          <p:cNvSpPr/>
          <p:nvPr/>
        </p:nvSpPr>
        <p:spPr>
          <a:xfrm>
            <a:off x="6533477" y="2607430"/>
            <a:ext cx="722475" cy="170172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000" b="1" dirty="0" smtClean="0">
                <a:solidFill>
                  <a:srgbClr val="4A5C65"/>
                </a:solidFill>
                <a:latin typeface="Lato Light"/>
                <a:ea typeface="Lato Light"/>
                <a:cs typeface="Lato Light"/>
                <a:sym typeface="Lato Light"/>
              </a:rPr>
              <a:t>Сінгапур</a:t>
            </a:r>
            <a:endParaRPr sz="1000" b="1" dirty="0">
              <a:solidFill>
                <a:srgbClr val="4A5C6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512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51021" y="514102"/>
            <a:ext cx="3076575" cy="715962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rgbClr val="02BDC7"/>
                </a:solidFill>
              </a:rPr>
              <a:t>А</a:t>
            </a:r>
            <a:r>
              <a:rPr lang="uk-UA" b="1" dirty="0" smtClean="0">
                <a:solidFill>
                  <a:srgbClr val="02BDC7"/>
                </a:solidFill>
              </a:rPr>
              <a:t>ктуальність</a:t>
            </a:r>
            <a:endParaRPr lang="ru-RU" b="1" dirty="0">
              <a:solidFill>
                <a:srgbClr val="02BDC7"/>
              </a:solidFill>
            </a:endParaRPr>
          </a:p>
        </p:txBody>
      </p:sp>
      <p:pic>
        <p:nvPicPr>
          <p:cNvPr id="4" name="Содержимое 3" descr="stem-statistics"/>
          <p:cNvPicPr>
            <a:picLocks noGrp="1"/>
          </p:cNvPicPr>
          <p:nvPr>
            <p:ph idx="4294967295"/>
          </p:nvPr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9"/>
          <a:stretch>
            <a:fillRect/>
          </a:stretch>
        </p:blipFill>
        <p:spPr bwMode="auto">
          <a:xfrm>
            <a:off x="411061" y="2317328"/>
            <a:ext cx="3449638" cy="242728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28874529"/>
              </p:ext>
            </p:extLst>
          </p:nvPr>
        </p:nvGraphicFramePr>
        <p:xfrm>
          <a:off x="4002596" y="1230064"/>
          <a:ext cx="4502055" cy="325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Що таке STEM-освіта? | Robo.Hou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24" y="330278"/>
            <a:ext cx="3472512" cy="198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7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9"/>
          <p:cNvSpPr txBox="1">
            <a:spLocks noGrp="1"/>
          </p:cNvSpPr>
          <p:nvPr>
            <p:ph type="ctrTitle" idx="4294967295"/>
          </p:nvPr>
        </p:nvSpPr>
        <p:spPr>
          <a:xfrm>
            <a:off x="1473382" y="1793807"/>
            <a:ext cx="62118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1" dirty="0" smtClean="0"/>
              <a:t>Що таке </a:t>
            </a:r>
            <a:r>
              <a:rPr lang="en-US" sz="4400" b="1" dirty="0" smtClean="0">
                <a:solidFill>
                  <a:srgbClr val="FF0000"/>
                </a:solidFill>
              </a:rPr>
              <a:t>STEM</a:t>
            </a:r>
            <a:r>
              <a:rPr lang="en-US" sz="4400" b="1" dirty="0" smtClean="0"/>
              <a:t> </a:t>
            </a:r>
            <a:r>
              <a:rPr lang="en-US" sz="4400" b="1" dirty="0"/>
              <a:t/>
            </a:r>
            <a:br>
              <a:rPr lang="en-US" sz="4400" b="1" dirty="0"/>
            </a:br>
            <a:r>
              <a:rPr lang="uk-UA" sz="4400" b="1" dirty="0" smtClean="0"/>
              <a:t>у </a:t>
            </a:r>
            <a:r>
              <a:rPr lang="uk-UA" sz="4400" b="1" dirty="0" err="1" smtClean="0"/>
              <a:t>позашкіллі</a:t>
            </a:r>
            <a:r>
              <a:rPr lang="uk-UA" sz="4400" b="1" dirty="0" smtClean="0"/>
              <a:t>?</a:t>
            </a:r>
            <a:endParaRPr sz="4400" b="1" dirty="0"/>
          </a:p>
        </p:txBody>
      </p:sp>
      <p:sp>
        <p:nvSpPr>
          <p:cNvPr id="513" name="Google Shape;513;p29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/>
          <p:nvPr/>
        </p:nvSpPr>
        <p:spPr>
          <a:xfrm>
            <a:off x="984352" y="1635268"/>
            <a:ext cx="3579900" cy="1348500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lvl="0"/>
            <a:r>
              <a:rPr lang="en-US" b="1" cap="all" dirty="0" smtClean="0">
                <a:solidFill>
                  <a:schemeClr val="accent4">
                    <a:lumMod val="75000"/>
                  </a:schemeClr>
                </a:solidFill>
                <a:latin typeface="Lato"/>
                <a:ea typeface="Lato"/>
                <a:cs typeface="Lato"/>
              </a:rPr>
              <a:t>Science</a:t>
            </a:r>
            <a:r>
              <a:rPr lang="uk-UA" b="1" cap="all" dirty="0" smtClean="0">
                <a:solidFill>
                  <a:schemeClr val="accent4">
                    <a:lumMod val="75000"/>
                  </a:schemeClr>
                </a:solidFill>
                <a:latin typeface="Lato"/>
                <a:ea typeface="Lato"/>
                <a:cs typeface="Lato"/>
              </a:rPr>
              <a:t> </a:t>
            </a:r>
          </a:p>
          <a:p>
            <a:pPr lvl="0"/>
            <a:r>
              <a:rPr lang="uk-UA" sz="1600" b="1" cap="all" dirty="0" smtClean="0">
                <a:solidFill>
                  <a:srgbClr val="02BDC7"/>
                </a:solidFill>
                <a:latin typeface="Lato"/>
                <a:ea typeface="Lato"/>
                <a:cs typeface="Lato"/>
              </a:rPr>
              <a:t>НАУКА</a:t>
            </a:r>
            <a:endParaRPr lang="en-US" sz="1600" b="1" cap="all" dirty="0" smtClean="0">
              <a:solidFill>
                <a:srgbClr val="02BDC7"/>
              </a:solidFill>
              <a:latin typeface="Lato"/>
              <a:ea typeface="Lato"/>
              <a:cs typeface="Lato"/>
            </a:endParaRPr>
          </a:p>
          <a:p>
            <a:pPr lvl="0"/>
            <a:endParaRPr lang="uk-UA" sz="900" b="1" cap="all" dirty="0">
              <a:solidFill>
                <a:schemeClr val="accent4">
                  <a:lumMod val="75000"/>
                </a:schemeClr>
              </a:solidFill>
              <a:latin typeface="Lato"/>
              <a:ea typeface="Lato"/>
              <a:cs typeface="Lato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Комплекс природничих наук про оточуюче середовище</a:t>
            </a:r>
            <a:endParaRPr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6" name="Google Shape;726;p44"/>
          <p:cNvSpPr/>
          <p:nvPr/>
        </p:nvSpPr>
        <p:spPr>
          <a:xfrm>
            <a:off x="4654115" y="1612375"/>
            <a:ext cx="3579900" cy="1348500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algn="r">
              <a:buClr>
                <a:schemeClr val="dk1"/>
              </a:buClr>
              <a:buSzPts val="1100"/>
            </a:pPr>
            <a:r>
              <a:rPr lang="en-US" b="1" cap="all" dirty="0">
                <a:solidFill>
                  <a:schemeClr val="accent4">
                    <a:lumMod val="75000"/>
                  </a:schemeClr>
                </a:solidFill>
                <a:latin typeface="Lato"/>
                <a:ea typeface="Lato"/>
                <a:cs typeface="Lato"/>
              </a:rPr>
              <a:t>Technology</a:t>
            </a:r>
            <a:r>
              <a:rPr lang="uk-UA" b="1" cap="all" dirty="0">
                <a:solidFill>
                  <a:schemeClr val="accent4">
                    <a:lumMod val="75000"/>
                  </a:schemeClr>
                </a:solidFill>
                <a:latin typeface="Lato"/>
                <a:ea typeface="Lato"/>
                <a:cs typeface="Lato"/>
              </a:rPr>
              <a:t> </a:t>
            </a:r>
            <a:r>
              <a:rPr lang="uk-UA" sz="1600" b="1" cap="all" dirty="0">
                <a:solidFill>
                  <a:srgbClr val="02BDC7"/>
                </a:solidFill>
                <a:latin typeface="Lato"/>
                <a:ea typeface="Lato"/>
                <a:cs typeface="Lato"/>
              </a:rPr>
              <a:t>технології</a:t>
            </a:r>
            <a:endParaRPr lang="en-US" sz="1600" b="1" cap="all" dirty="0">
              <a:solidFill>
                <a:srgbClr val="02BDC7"/>
              </a:solidFill>
              <a:latin typeface="Lato"/>
              <a:ea typeface="Lato"/>
              <a:cs typeface="Lato"/>
            </a:endParaRPr>
          </a:p>
          <a:p>
            <a:pPr algn="r"/>
            <a:endParaRPr lang="uk-UA" sz="800" b="1" cap="all" dirty="0" smtClean="0">
              <a:solidFill>
                <a:schemeClr val="accent4">
                  <a:lumMod val="75000"/>
                </a:schemeClr>
              </a:solidFill>
              <a:latin typeface="Lato"/>
              <a:ea typeface="Lato"/>
              <a:cs typeface="Lato"/>
            </a:endParaRPr>
          </a:p>
          <a:p>
            <a:pPr algn="r"/>
            <a:r>
              <a:rPr lang="uk-UA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ІТ-Технології, </a:t>
            </a:r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програмування,</a:t>
            </a:r>
          </a:p>
          <a:p>
            <a:pPr algn="r"/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робототехніка</a:t>
            </a:r>
            <a:endParaRPr lang="uk-UA" dirty="0">
              <a:solidFill>
                <a:schemeClr val="dk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727" name="Google Shape;727;p44"/>
          <p:cNvSpPr/>
          <p:nvPr/>
        </p:nvSpPr>
        <p:spPr>
          <a:xfrm>
            <a:off x="977049" y="3108943"/>
            <a:ext cx="3579900" cy="1348500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Інтелектуальний розвиток, </a:t>
            </a:r>
          </a:p>
          <a:p>
            <a:pPr marL="0" lvl="0" indent="0" algn="l" rtl="0"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ф</a:t>
            </a:r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інансова грамотність,</a:t>
            </a:r>
          </a:p>
          <a:p>
            <a:pPr marL="0" lvl="0" indent="0" algn="l" rtl="0"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системне мислення</a:t>
            </a:r>
            <a:endParaRPr lang="en" dirty="0" smtClean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buClr>
                <a:schemeClr val="dk1"/>
              </a:buClr>
              <a:buSzPts val="1100"/>
              <a:buFont typeface="Arial"/>
              <a:buNone/>
            </a:pPr>
            <a:r>
              <a:rPr lang="uk-UA" sz="1600" b="1" cap="all" dirty="0">
                <a:solidFill>
                  <a:srgbClr val="02BDC7"/>
                </a:solidFill>
                <a:latin typeface="Lato"/>
                <a:ea typeface="Lato"/>
                <a:cs typeface="Lato"/>
                <a:sym typeface="Lato"/>
              </a:rPr>
              <a:t>МАТЕМАТИКА</a:t>
            </a:r>
          </a:p>
          <a:p>
            <a:pPr marL="0" lvl="0" indent="0" algn="l" rtl="0"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b="1" cap="all" dirty="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MATH</a:t>
            </a:r>
            <a:endParaRPr sz="1600" b="1" cap="all" dirty="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8" name="Google Shape;728;p44"/>
          <p:cNvSpPr/>
          <p:nvPr/>
        </p:nvSpPr>
        <p:spPr>
          <a:xfrm>
            <a:off x="4654115" y="3108943"/>
            <a:ext cx="3579900" cy="1348500"/>
          </a:xfrm>
          <a:prstGeom prst="rect">
            <a:avLst/>
          </a:prstGeom>
          <a:solidFill>
            <a:srgbClr val="EDF3F7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lvl="0" algn="r"/>
            <a:r>
              <a:rPr lang="ru-RU" dirty="0" err="1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Проєктування</a:t>
            </a:r>
            <a:r>
              <a:rPr lang="ru-RU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, </a:t>
            </a:r>
          </a:p>
          <a:p>
            <a:pPr lvl="0" algn="r"/>
            <a:r>
              <a:rPr lang="ru-RU" dirty="0" err="1">
                <a:solidFill>
                  <a:schemeClr val="dk1"/>
                </a:solidFill>
                <a:latin typeface="Lato"/>
                <a:ea typeface="Lato"/>
                <a:cs typeface="Lato"/>
              </a:rPr>
              <a:t>к</a:t>
            </a:r>
            <a:r>
              <a:rPr lang="ru-RU" dirty="0" err="1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онструювання</a:t>
            </a:r>
            <a:r>
              <a:rPr lang="ru-RU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, дизайн</a:t>
            </a:r>
          </a:p>
          <a:p>
            <a:pPr lvl="0" algn="r"/>
            <a:r>
              <a:rPr lang="ru-RU" dirty="0" smtClean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endParaRPr lang="ru-RU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r">
              <a:buClr>
                <a:schemeClr val="dk1"/>
              </a:buClr>
              <a:buSzPts val="1100"/>
              <a:buFont typeface="Arial"/>
              <a:buNone/>
            </a:pPr>
            <a:r>
              <a:rPr lang="uk-UA" sz="1600" b="1" cap="all" dirty="0">
                <a:solidFill>
                  <a:srgbClr val="02BDC7"/>
                </a:solidFill>
                <a:latin typeface="Lato"/>
                <a:ea typeface="Lato"/>
                <a:cs typeface="Lato"/>
                <a:sym typeface="Lato"/>
              </a:rPr>
              <a:t>ІНЖЕНІРИНГ</a:t>
            </a:r>
            <a:endParaRPr sz="1600" b="1" cap="all" dirty="0">
              <a:solidFill>
                <a:srgbClr val="02BDC7"/>
              </a:solidFill>
              <a:latin typeface="Lato"/>
              <a:ea typeface="Lato"/>
              <a:cs typeface="Lato"/>
              <a:sym typeface="Lato"/>
            </a:endParaRPr>
          </a:p>
          <a:p>
            <a:pPr lvl="0" algn="r"/>
            <a:r>
              <a:rPr lang="en-US" sz="1600" b="1" cap="all" dirty="0">
                <a:solidFill>
                  <a:schemeClr val="accent4">
                    <a:lumMod val="75000"/>
                  </a:schemeClr>
                </a:solidFill>
                <a:latin typeface="Lato"/>
                <a:ea typeface="Lato"/>
                <a:cs typeface="Lato"/>
              </a:rPr>
              <a:t>engineering</a:t>
            </a:r>
            <a:endParaRPr sz="1600" b="1" cap="all" dirty="0">
              <a:solidFill>
                <a:schemeClr val="accent4">
                  <a:lumMod val="75000"/>
                </a:schemeClr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7" name="Google Shape;737;p44"/>
          <p:cNvSpPr txBox="1">
            <a:spLocks noGrp="1"/>
          </p:cNvSpPr>
          <p:nvPr>
            <p:ph type="title" idx="4294967295"/>
          </p:nvPr>
        </p:nvSpPr>
        <p:spPr>
          <a:xfrm>
            <a:off x="1159440" y="769820"/>
            <a:ext cx="7354800" cy="6646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dk1"/>
                </a:solidFill>
              </a:rPr>
              <a:t>STEM</a:t>
            </a:r>
            <a:r>
              <a:rPr lang="uk-UA" b="1" dirty="0">
                <a:solidFill>
                  <a:schemeClr val="dk1"/>
                </a:solidFill>
              </a:rPr>
              <a:t> </a:t>
            </a:r>
            <a:r>
              <a:rPr lang="uk-UA" b="1" dirty="0" smtClean="0">
                <a:solidFill>
                  <a:schemeClr val="dk1"/>
                </a:solidFill>
              </a:rPr>
              <a:t>-  </a:t>
            </a:r>
            <a:r>
              <a:rPr lang="uk-UA" b="1" dirty="0" err="1" smtClean="0">
                <a:solidFill>
                  <a:schemeClr val="dk1"/>
                </a:solidFill>
              </a:rPr>
              <a:t>пазл</a:t>
            </a:r>
            <a:r>
              <a:rPr lang="uk-UA" b="1" dirty="0" smtClean="0">
                <a:solidFill>
                  <a:schemeClr val="dk1"/>
                </a:solidFill>
              </a:rPr>
              <a:t>, </a:t>
            </a:r>
            <a:br>
              <a:rPr lang="uk-UA" b="1" dirty="0" smtClean="0">
                <a:solidFill>
                  <a:schemeClr val="dk1"/>
                </a:solidFill>
              </a:rPr>
            </a:br>
            <a:r>
              <a:rPr lang="uk-UA" b="1" dirty="0" smtClean="0">
                <a:solidFill>
                  <a:schemeClr val="dk1"/>
                </a:solidFill>
              </a:rPr>
              <a:t>що відтворює цілісну картину оточуючого світу</a:t>
            </a:r>
            <a:endParaRPr b="1" dirty="0">
              <a:solidFill>
                <a:schemeClr val="dk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454617" y="1950860"/>
            <a:ext cx="2289702" cy="2168099"/>
            <a:chOff x="4232175" y="1876825"/>
            <a:chExt cx="2289702" cy="2168099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4232175" y="1876825"/>
              <a:ext cx="2289702" cy="2168099"/>
              <a:chOff x="2155057" y="2024893"/>
              <a:chExt cx="2289702" cy="2168099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2155057" y="2024893"/>
                <a:ext cx="2289702" cy="2168099"/>
                <a:chOff x="3308943" y="2699143"/>
                <a:chExt cx="2289702" cy="2168099"/>
              </a:xfrm>
            </p:grpSpPr>
            <p:grpSp>
              <p:nvGrpSpPr>
                <p:cNvPr id="2" name="Группа 1"/>
                <p:cNvGrpSpPr/>
                <p:nvPr/>
              </p:nvGrpSpPr>
              <p:grpSpPr>
                <a:xfrm>
                  <a:off x="3308943" y="2699143"/>
                  <a:ext cx="2289702" cy="2168099"/>
                  <a:chOff x="3539850" y="2699143"/>
                  <a:chExt cx="2080566" cy="2168099"/>
                </a:xfrm>
              </p:grpSpPr>
              <p:grpSp>
                <p:nvGrpSpPr>
                  <p:cNvPr id="16" name="Google Shape;1671;p51"/>
                  <p:cNvGrpSpPr/>
                  <p:nvPr/>
                </p:nvGrpSpPr>
                <p:grpSpPr>
                  <a:xfrm>
                    <a:off x="3539850" y="2699143"/>
                    <a:ext cx="2080566" cy="2168099"/>
                    <a:chOff x="557511" y="3214925"/>
                    <a:chExt cx="719836" cy="720150"/>
                  </a:xfrm>
                </p:grpSpPr>
                <p:sp>
                  <p:nvSpPr>
                    <p:cNvPr id="17" name="Google Shape;1672;p51"/>
                    <p:cNvSpPr/>
                    <p:nvPr/>
                  </p:nvSpPr>
                  <p:spPr>
                    <a:xfrm>
                      <a:off x="557511" y="3214925"/>
                      <a:ext cx="434543" cy="347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5" h="412" extrusionOk="0">
                          <a:moveTo>
                            <a:pt x="159" y="412"/>
                          </a:moveTo>
                          <a:cubicBezTo>
                            <a:pt x="147" y="402"/>
                            <a:pt x="139" y="388"/>
                            <a:pt x="139" y="373"/>
                          </a:cubicBezTo>
                          <a:cubicBezTo>
                            <a:pt x="139" y="358"/>
                            <a:pt x="146" y="344"/>
                            <a:pt x="158" y="334"/>
                          </a:cubicBezTo>
                          <a:cubicBezTo>
                            <a:pt x="175" y="319"/>
                            <a:pt x="200" y="312"/>
                            <a:pt x="227" y="312"/>
                          </a:cubicBezTo>
                          <a:cubicBezTo>
                            <a:pt x="254" y="312"/>
                            <a:pt x="278" y="319"/>
                            <a:pt x="296" y="334"/>
                          </a:cubicBezTo>
                          <a:cubicBezTo>
                            <a:pt x="307" y="344"/>
                            <a:pt x="314" y="358"/>
                            <a:pt x="314" y="373"/>
                          </a:cubicBezTo>
                          <a:cubicBezTo>
                            <a:pt x="314" y="388"/>
                            <a:pt x="307" y="402"/>
                            <a:pt x="295" y="412"/>
                          </a:cubicBezTo>
                          <a:cubicBezTo>
                            <a:pt x="402" y="412"/>
                            <a:pt x="402" y="412"/>
                            <a:pt x="402" y="412"/>
                          </a:cubicBezTo>
                          <a:cubicBezTo>
                            <a:pt x="408" y="412"/>
                            <a:pt x="413" y="407"/>
                            <a:pt x="413" y="401"/>
                          </a:cubicBezTo>
                          <a:cubicBezTo>
                            <a:pt x="413" y="262"/>
                            <a:pt x="413" y="262"/>
                            <a:pt x="413" y="262"/>
                          </a:cubicBezTo>
                          <a:cubicBezTo>
                            <a:pt x="414" y="258"/>
                            <a:pt x="418" y="253"/>
                            <a:pt x="423" y="253"/>
                          </a:cubicBezTo>
                          <a:cubicBezTo>
                            <a:pt x="433" y="253"/>
                            <a:pt x="442" y="253"/>
                            <a:pt x="448" y="262"/>
                          </a:cubicBezTo>
                          <a:cubicBezTo>
                            <a:pt x="452" y="267"/>
                            <a:pt x="454" y="272"/>
                            <a:pt x="457" y="277"/>
                          </a:cubicBezTo>
                          <a:cubicBezTo>
                            <a:pt x="467" y="293"/>
                            <a:pt x="487" y="294"/>
                            <a:pt x="499" y="280"/>
                          </a:cubicBezTo>
                          <a:cubicBezTo>
                            <a:pt x="510" y="266"/>
                            <a:pt x="515" y="246"/>
                            <a:pt x="514" y="228"/>
                          </a:cubicBezTo>
                          <a:cubicBezTo>
                            <a:pt x="515" y="210"/>
                            <a:pt x="510" y="190"/>
                            <a:pt x="499" y="176"/>
                          </a:cubicBezTo>
                          <a:cubicBezTo>
                            <a:pt x="487" y="161"/>
                            <a:pt x="467" y="162"/>
                            <a:pt x="457" y="178"/>
                          </a:cubicBezTo>
                          <a:cubicBezTo>
                            <a:pt x="454" y="183"/>
                            <a:pt x="452" y="189"/>
                            <a:pt x="448" y="194"/>
                          </a:cubicBezTo>
                          <a:cubicBezTo>
                            <a:pt x="442" y="203"/>
                            <a:pt x="433" y="203"/>
                            <a:pt x="423" y="203"/>
                          </a:cubicBezTo>
                          <a:cubicBezTo>
                            <a:pt x="418" y="202"/>
                            <a:pt x="414" y="198"/>
                            <a:pt x="413" y="194"/>
                          </a:cubicBezTo>
                          <a:cubicBezTo>
                            <a:pt x="413" y="12"/>
                            <a:pt x="413" y="12"/>
                            <a:pt x="413" y="12"/>
                          </a:cubicBezTo>
                          <a:cubicBezTo>
                            <a:pt x="413" y="5"/>
                            <a:pt x="408" y="0"/>
                            <a:pt x="402" y="0"/>
                          </a:cubicBezTo>
                          <a:cubicBezTo>
                            <a:pt x="11" y="0"/>
                            <a:pt x="11" y="0"/>
                            <a:pt x="11" y="0"/>
                          </a:cubicBezTo>
                          <a:cubicBezTo>
                            <a:pt x="5" y="0"/>
                            <a:pt x="0" y="5"/>
                            <a:pt x="0" y="12"/>
                          </a:cubicBezTo>
                          <a:cubicBezTo>
                            <a:pt x="0" y="401"/>
                            <a:pt x="0" y="401"/>
                            <a:pt x="0" y="401"/>
                          </a:cubicBezTo>
                          <a:cubicBezTo>
                            <a:pt x="0" y="407"/>
                            <a:pt x="5" y="412"/>
                            <a:pt x="11" y="412"/>
                          </a:cubicBezTo>
                          <a:lnTo>
                            <a:pt x="159" y="412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68575" tIns="34275" rIns="685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8" name="Google Shape;1673;p51"/>
                    <p:cNvSpPr/>
                    <p:nvPr/>
                  </p:nvSpPr>
                  <p:spPr>
                    <a:xfrm>
                      <a:off x="929646" y="3214925"/>
                      <a:ext cx="347700" cy="4346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2" h="515" extrusionOk="0">
                          <a:moveTo>
                            <a:pt x="0" y="160"/>
                          </a:moveTo>
                          <a:cubicBezTo>
                            <a:pt x="10" y="148"/>
                            <a:pt x="24" y="140"/>
                            <a:pt x="39" y="140"/>
                          </a:cubicBezTo>
                          <a:cubicBezTo>
                            <a:pt x="54" y="140"/>
                            <a:pt x="68" y="147"/>
                            <a:pt x="78" y="159"/>
                          </a:cubicBezTo>
                          <a:cubicBezTo>
                            <a:pt x="93" y="176"/>
                            <a:pt x="100" y="201"/>
                            <a:pt x="100" y="228"/>
                          </a:cubicBezTo>
                          <a:cubicBezTo>
                            <a:pt x="100" y="255"/>
                            <a:pt x="93" y="279"/>
                            <a:pt x="78" y="296"/>
                          </a:cubicBezTo>
                          <a:cubicBezTo>
                            <a:pt x="68" y="308"/>
                            <a:pt x="54" y="315"/>
                            <a:pt x="39" y="315"/>
                          </a:cubicBezTo>
                          <a:cubicBezTo>
                            <a:pt x="24" y="315"/>
                            <a:pt x="10" y="308"/>
                            <a:pt x="0" y="296"/>
                          </a:cubicBezTo>
                          <a:cubicBezTo>
                            <a:pt x="0" y="402"/>
                            <a:pt x="0" y="402"/>
                            <a:pt x="0" y="402"/>
                          </a:cubicBezTo>
                          <a:cubicBezTo>
                            <a:pt x="0" y="409"/>
                            <a:pt x="5" y="414"/>
                            <a:pt x="11" y="414"/>
                          </a:cubicBezTo>
                          <a:cubicBezTo>
                            <a:pt x="150" y="414"/>
                            <a:pt x="150" y="414"/>
                            <a:pt x="150" y="414"/>
                          </a:cubicBezTo>
                          <a:cubicBezTo>
                            <a:pt x="154" y="415"/>
                            <a:pt x="159" y="419"/>
                            <a:pt x="159" y="424"/>
                          </a:cubicBezTo>
                          <a:cubicBezTo>
                            <a:pt x="159" y="434"/>
                            <a:pt x="159" y="443"/>
                            <a:pt x="150" y="449"/>
                          </a:cubicBezTo>
                          <a:cubicBezTo>
                            <a:pt x="145" y="452"/>
                            <a:pt x="140" y="455"/>
                            <a:pt x="135" y="458"/>
                          </a:cubicBezTo>
                          <a:cubicBezTo>
                            <a:pt x="119" y="468"/>
                            <a:pt x="118" y="488"/>
                            <a:pt x="132" y="500"/>
                          </a:cubicBezTo>
                          <a:cubicBezTo>
                            <a:pt x="146" y="511"/>
                            <a:pt x="166" y="515"/>
                            <a:pt x="184" y="515"/>
                          </a:cubicBezTo>
                          <a:cubicBezTo>
                            <a:pt x="202" y="515"/>
                            <a:pt x="222" y="511"/>
                            <a:pt x="236" y="500"/>
                          </a:cubicBezTo>
                          <a:cubicBezTo>
                            <a:pt x="251" y="488"/>
                            <a:pt x="250" y="468"/>
                            <a:pt x="234" y="458"/>
                          </a:cubicBezTo>
                          <a:cubicBezTo>
                            <a:pt x="229" y="455"/>
                            <a:pt x="223" y="452"/>
                            <a:pt x="218" y="449"/>
                          </a:cubicBezTo>
                          <a:cubicBezTo>
                            <a:pt x="209" y="443"/>
                            <a:pt x="209" y="434"/>
                            <a:pt x="209" y="424"/>
                          </a:cubicBezTo>
                          <a:cubicBezTo>
                            <a:pt x="210" y="419"/>
                            <a:pt x="214" y="415"/>
                            <a:pt x="218" y="414"/>
                          </a:cubicBezTo>
                          <a:cubicBezTo>
                            <a:pt x="400" y="414"/>
                            <a:pt x="400" y="414"/>
                            <a:pt x="400" y="414"/>
                          </a:cubicBezTo>
                          <a:cubicBezTo>
                            <a:pt x="407" y="414"/>
                            <a:pt x="412" y="409"/>
                            <a:pt x="412" y="402"/>
                          </a:cubicBezTo>
                          <a:cubicBezTo>
                            <a:pt x="412" y="12"/>
                            <a:pt x="412" y="12"/>
                            <a:pt x="412" y="12"/>
                          </a:cubicBezTo>
                          <a:cubicBezTo>
                            <a:pt x="412" y="5"/>
                            <a:pt x="407" y="0"/>
                            <a:pt x="400" y="0"/>
                          </a:cubicBezTo>
                          <a:cubicBezTo>
                            <a:pt x="11" y="0"/>
                            <a:pt x="11" y="0"/>
                            <a:pt x="11" y="0"/>
                          </a:cubicBez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16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68575" tIns="34275" rIns="685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9" name="Google Shape;1674;p51"/>
                    <p:cNvSpPr/>
                    <p:nvPr/>
                  </p:nvSpPr>
                  <p:spPr>
                    <a:xfrm>
                      <a:off x="557511" y="3500411"/>
                      <a:ext cx="347040" cy="4346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1" h="515" extrusionOk="0">
                          <a:moveTo>
                            <a:pt x="411" y="356"/>
                          </a:moveTo>
                          <a:cubicBezTo>
                            <a:pt x="401" y="368"/>
                            <a:pt x="387" y="376"/>
                            <a:pt x="372" y="376"/>
                          </a:cubicBezTo>
                          <a:cubicBezTo>
                            <a:pt x="357" y="376"/>
                            <a:pt x="343" y="369"/>
                            <a:pt x="333" y="357"/>
                          </a:cubicBezTo>
                          <a:cubicBezTo>
                            <a:pt x="318" y="340"/>
                            <a:pt x="311" y="315"/>
                            <a:pt x="311" y="288"/>
                          </a:cubicBezTo>
                          <a:cubicBezTo>
                            <a:pt x="311" y="261"/>
                            <a:pt x="318" y="237"/>
                            <a:pt x="333" y="219"/>
                          </a:cubicBezTo>
                          <a:cubicBezTo>
                            <a:pt x="343" y="207"/>
                            <a:pt x="357" y="201"/>
                            <a:pt x="372" y="201"/>
                          </a:cubicBezTo>
                          <a:cubicBezTo>
                            <a:pt x="387" y="201"/>
                            <a:pt x="401" y="208"/>
                            <a:pt x="411" y="220"/>
                          </a:cubicBezTo>
                          <a:cubicBezTo>
                            <a:pt x="411" y="113"/>
                            <a:pt x="411" y="113"/>
                            <a:pt x="411" y="113"/>
                          </a:cubicBezTo>
                          <a:cubicBezTo>
                            <a:pt x="411" y="107"/>
                            <a:pt x="406" y="102"/>
                            <a:pt x="400" y="102"/>
                          </a:cubicBezTo>
                          <a:cubicBezTo>
                            <a:pt x="261" y="102"/>
                            <a:pt x="261" y="102"/>
                            <a:pt x="261" y="102"/>
                          </a:cubicBezTo>
                          <a:cubicBezTo>
                            <a:pt x="257" y="100"/>
                            <a:pt x="252" y="97"/>
                            <a:pt x="252" y="92"/>
                          </a:cubicBezTo>
                          <a:cubicBezTo>
                            <a:pt x="252" y="82"/>
                            <a:pt x="252" y="73"/>
                            <a:pt x="261" y="67"/>
                          </a:cubicBezTo>
                          <a:cubicBezTo>
                            <a:pt x="266" y="63"/>
                            <a:pt x="271" y="61"/>
                            <a:pt x="276" y="58"/>
                          </a:cubicBezTo>
                          <a:cubicBezTo>
                            <a:pt x="293" y="48"/>
                            <a:pt x="294" y="28"/>
                            <a:pt x="279" y="16"/>
                          </a:cubicBezTo>
                          <a:cubicBezTo>
                            <a:pt x="265" y="5"/>
                            <a:pt x="245" y="0"/>
                            <a:pt x="227" y="1"/>
                          </a:cubicBezTo>
                          <a:cubicBezTo>
                            <a:pt x="209" y="0"/>
                            <a:pt x="189" y="5"/>
                            <a:pt x="175" y="16"/>
                          </a:cubicBezTo>
                          <a:cubicBezTo>
                            <a:pt x="160" y="28"/>
                            <a:pt x="161" y="48"/>
                            <a:pt x="177" y="58"/>
                          </a:cubicBezTo>
                          <a:cubicBezTo>
                            <a:pt x="182" y="61"/>
                            <a:pt x="188" y="63"/>
                            <a:pt x="193" y="67"/>
                          </a:cubicBezTo>
                          <a:cubicBezTo>
                            <a:pt x="202" y="73"/>
                            <a:pt x="202" y="82"/>
                            <a:pt x="202" y="92"/>
                          </a:cubicBezTo>
                          <a:cubicBezTo>
                            <a:pt x="201" y="97"/>
                            <a:pt x="197" y="100"/>
                            <a:pt x="193" y="102"/>
                          </a:cubicBezTo>
                          <a:cubicBezTo>
                            <a:pt x="11" y="102"/>
                            <a:pt x="11" y="102"/>
                            <a:pt x="11" y="102"/>
                          </a:cubicBezTo>
                          <a:cubicBezTo>
                            <a:pt x="5" y="102"/>
                            <a:pt x="0" y="107"/>
                            <a:pt x="0" y="113"/>
                          </a:cubicBezTo>
                          <a:cubicBezTo>
                            <a:pt x="0" y="504"/>
                            <a:pt x="0" y="504"/>
                            <a:pt x="0" y="504"/>
                          </a:cubicBezTo>
                          <a:cubicBezTo>
                            <a:pt x="0" y="510"/>
                            <a:pt x="5" y="515"/>
                            <a:pt x="11" y="515"/>
                          </a:cubicBezTo>
                          <a:cubicBezTo>
                            <a:pt x="400" y="515"/>
                            <a:pt x="400" y="515"/>
                            <a:pt x="400" y="515"/>
                          </a:cubicBezTo>
                          <a:cubicBezTo>
                            <a:pt x="406" y="515"/>
                            <a:pt x="411" y="510"/>
                            <a:pt x="411" y="504"/>
                          </a:cubicBezTo>
                          <a:lnTo>
                            <a:pt x="411" y="356"/>
                          </a:ln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68575" tIns="34275" rIns="685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0" name="Google Shape;1675;p51"/>
                    <p:cNvSpPr/>
                    <p:nvPr/>
                  </p:nvSpPr>
                  <p:spPr>
                    <a:xfrm>
                      <a:off x="842804" y="3588202"/>
                      <a:ext cx="434543" cy="34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5" h="411" extrusionOk="0">
                          <a:moveTo>
                            <a:pt x="355" y="0"/>
                          </a:moveTo>
                          <a:cubicBezTo>
                            <a:pt x="367" y="10"/>
                            <a:pt x="375" y="24"/>
                            <a:pt x="375" y="39"/>
                          </a:cubicBezTo>
                          <a:cubicBezTo>
                            <a:pt x="375" y="54"/>
                            <a:pt x="368" y="68"/>
                            <a:pt x="356" y="78"/>
                          </a:cubicBezTo>
                          <a:cubicBezTo>
                            <a:pt x="339" y="93"/>
                            <a:pt x="314" y="100"/>
                            <a:pt x="287" y="100"/>
                          </a:cubicBezTo>
                          <a:cubicBezTo>
                            <a:pt x="260" y="100"/>
                            <a:pt x="236" y="93"/>
                            <a:pt x="219" y="78"/>
                          </a:cubicBezTo>
                          <a:cubicBezTo>
                            <a:pt x="207" y="68"/>
                            <a:pt x="200" y="54"/>
                            <a:pt x="200" y="39"/>
                          </a:cubicBezTo>
                          <a:cubicBezTo>
                            <a:pt x="200" y="24"/>
                            <a:pt x="207" y="10"/>
                            <a:pt x="219" y="0"/>
                          </a:cubicBezTo>
                          <a:cubicBezTo>
                            <a:pt x="113" y="0"/>
                            <a:pt x="113" y="0"/>
                            <a:pt x="113" y="0"/>
                          </a:cubicBezTo>
                          <a:cubicBezTo>
                            <a:pt x="106" y="0"/>
                            <a:pt x="101" y="5"/>
                            <a:pt x="101" y="11"/>
                          </a:cubicBezTo>
                          <a:cubicBezTo>
                            <a:pt x="101" y="150"/>
                            <a:pt x="101" y="150"/>
                            <a:pt x="101" y="150"/>
                          </a:cubicBezTo>
                          <a:cubicBezTo>
                            <a:pt x="100" y="154"/>
                            <a:pt x="96" y="159"/>
                            <a:pt x="91" y="159"/>
                          </a:cubicBezTo>
                          <a:cubicBezTo>
                            <a:pt x="81" y="159"/>
                            <a:pt x="72" y="159"/>
                            <a:pt x="66" y="150"/>
                          </a:cubicBezTo>
                          <a:cubicBezTo>
                            <a:pt x="63" y="145"/>
                            <a:pt x="60" y="140"/>
                            <a:pt x="57" y="135"/>
                          </a:cubicBezTo>
                          <a:cubicBezTo>
                            <a:pt x="47" y="118"/>
                            <a:pt x="27" y="117"/>
                            <a:pt x="15" y="132"/>
                          </a:cubicBezTo>
                          <a:cubicBezTo>
                            <a:pt x="4" y="146"/>
                            <a:pt x="0" y="166"/>
                            <a:pt x="0" y="184"/>
                          </a:cubicBezTo>
                          <a:cubicBezTo>
                            <a:pt x="0" y="202"/>
                            <a:pt x="4" y="222"/>
                            <a:pt x="15" y="236"/>
                          </a:cubicBezTo>
                          <a:cubicBezTo>
                            <a:pt x="27" y="251"/>
                            <a:pt x="47" y="250"/>
                            <a:pt x="57" y="234"/>
                          </a:cubicBezTo>
                          <a:cubicBezTo>
                            <a:pt x="60" y="229"/>
                            <a:pt x="63" y="223"/>
                            <a:pt x="66" y="218"/>
                          </a:cubicBezTo>
                          <a:cubicBezTo>
                            <a:pt x="72" y="209"/>
                            <a:pt x="81" y="209"/>
                            <a:pt x="91" y="209"/>
                          </a:cubicBezTo>
                          <a:cubicBezTo>
                            <a:pt x="96" y="210"/>
                            <a:pt x="100" y="214"/>
                            <a:pt x="101" y="218"/>
                          </a:cubicBezTo>
                          <a:cubicBezTo>
                            <a:pt x="101" y="400"/>
                            <a:pt x="101" y="400"/>
                            <a:pt x="101" y="400"/>
                          </a:cubicBezTo>
                          <a:cubicBezTo>
                            <a:pt x="101" y="406"/>
                            <a:pt x="106" y="411"/>
                            <a:pt x="113" y="411"/>
                          </a:cubicBezTo>
                          <a:cubicBezTo>
                            <a:pt x="503" y="411"/>
                            <a:pt x="503" y="411"/>
                            <a:pt x="503" y="411"/>
                          </a:cubicBezTo>
                          <a:cubicBezTo>
                            <a:pt x="510" y="411"/>
                            <a:pt x="515" y="406"/>
                            <a:pt x="515" y="400"/>
                          </a:cubicBezTo>
                          <a:cubicBezTo>
                            <a:pt x="515" y="11"/>
                            <a:pt x="515" y="11"/>
                            <a:pt x="515" y="11"/>
                          </a:cubicBezTo>
                          <a:cubicBezTo>
                            <a:pt x="515" y="5"/>
                            <a:pt x="510" y="0"/>
                            <a:pt x="503" y="0"/>
                          </a:cubicBezTo>
                          <a:lnTo>
                            <a:pt x="355" y="0"/>
                          </a:ln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68575" tIns="34275" rIns="68575" bIns="34275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400" b="0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733" name="Google Shape;733;p44"/>
                  <p:cNvSpPr/>
                  <p:nvPr/>
                </p:nvSpPr>
                <p:spPr>
                  <a:xfrm>
                    <a:off x="3901301" y="2973665"/>
                    <a:ext cx="280157" cy="384219"/>
                  </a:xfrm>
                  <a:prstGeom prst="rect">
                    <a:avLst/>
                  </a:prstGeom>
                </p:spPr>
                <p:txBody>
                  <a:bodyPr>
                    <a:prstTxWarp prst="textPlain">
                      <a:avLst/>
                    </a:prstTxWarp>
                  </a:bodyPr>
                  <a:lstStyle/>
                  <a:p>
                    <a:pPr lvl="0" algn="ctr"/>
                    <a:r>
                      <a:rPr b="1" i="0" dirty="0">
                        <a:ln>
                          <a:noFill/>
                        </a:ln>
                        <a:solidFill>
                          <a:schemeClr val="lt1"/>
                        </a:solidFill>
                        <a:latin typeface="Roboto Slab"/>
                      </a:rPr>
                      <a:t>S</a:t>
                    </a:r>
                  </a:p>
                </p:txBody>
              </p:sp>
            </p:grpSp>
            <p:sp>
              <p:nvSpPr>
                <p:cNvPr id="734" name="Google Shape;734;p44"/>
                <p:cNvSpPr/>
                <p:nvPr/>
              </p:nvSpPr>
              <p:spPr>
                <a:xfrm>
                  <a:off x="4852627" y="2994254"/>
                  <a:ext cx="504878" cy="373707"/>
                </a:xfrm>
                <a:prstGeom prst="rect">
                  <a:avLst/>
                </a:prstGeom>
              </p:spPr>
              <p:txBody>
                <a:bodyPr>
                  <a:prstTxWarp prst="textPlain">
                    <a:avLst/>
                  </a:prstTxWarp>
                </a:bodyPr>
                <a:lstStyle/>
                <a:p>
                  <a:pPr lvl="0" algn="ctr"/>
                  <a:r>
                    <a:rPr lang="en-US" b="1" dirty="0">
                      <a:solidFill>
                        <a:schemeClr val="lt1"/>
                      </a:solidFill>
                      <a:latin typeface="Roboto Slab"/>
                    </a:rPr>
                    <a:t>T</a:t>
                  </a:r>
                  <a:endParaRPr b="1" i="0" dirty="0">
                    <a:ln>
                      <a:noFill/>
                    </a:ln>
                    <a:solidFill>
                      <a:schemeClr val="lt1"/>
                    </a:solidFill>
                    <a:latin typeface="Roboto Slab"/>
                  </a:endParaRPr>
                </a:p>
              </p:txBody>
            </p:sp>
          </p:grpSp>
          <p:sp>
            <p:nvSpPr>
              <p:cNvPr id="735" name="Google Shape;735;p44"/>
              <p:cNvSpPr/>
              <p:nvPr/>
            </p:nvSpPr>
            <p:spPr>
              <a:xfrm>
                <a:off x="3797617" y="3511291"/>
                <a:ext cx="339027" cy="384219"/>
              </a:xfrm>
              <a:prstGeom prst="rect">
                <a:avLst/>
              </a:prstGeom>
            </p:spPr>
            <p:txBody>
              <a:bodyPr>
                <a:prstTxWarp prst="textPlain">
                  <a:avLst/>
                </a:prstTxWarp>
              </a:bodyPr>
              <a:lstStyle/>
              <a:p>
                <a:pPr lvl="0" algn="ctr"/>
                <a:r>
                  <a:rPr lang="en-US" b="1" dirty="0">
                    <a:solidFill>
                      <a:schemeClr val="lt1"/>
                    </a:solidFill>
                    <a:latin typeface="Roboto Slab"/>
                  </a:rPr>
                  <a:t>E</a:t>
                </a:r>
                <a:endParaRPr b="1" i="0" dirty="0">
                  <a:ln>
                    <a:noFill/>
                  </a:ln>
                  <a:solidFill>
                    <a:schemeClr val="lt1"/>
                  </a:solidFill>
                  <a:latin typeface="Roboto Slab"/>
                </a:endParaRPr>
              </a:p>
            </p:txBody>
          </p:sp>
        </p:grpSp>
        <p:sp>
          <p:nvSpPr>
            <p:cNvPr id="736" name="Google Shape;736;p44"/>
            <p:cNvSpPr/>
            <p:nvPr/>
          </p:nvSpPr>
          <p:spPr>
            <a:xfrm>
              <a:off x="4587925" y="3390619"/>
              <a:ext cx="333245" cy="373707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b="1" dirty="0">
                  <a:solidFill>
                    <a:schemeClr val="lt1"/>
                  </a:solidFill>
                  <a:latin typeface="Roboto Slab"/>
                </a:rPr>
                <a:t>M</a:t>
              </a:r>
              <a:endParaRPr b="1" i="0" dirty="0">
                <a:ln>
                  <a:noFill/>
                </a:ln>
                <a:solidFill>
                  <a:schemeClr val="lt1"/>
                </a:solidFill>
                <a:latin typeface="Roboto Slab"/>
              </a:endParaRPr>
            </a:p>
          </p:txBody>
        </p:sp>
      </p:grpSp>
      <p:grpSp>
        <p:nvGrpSpPr>
          <p:cNvPr id="21" name="Google Shape;1037;p50"/>
          <p:cNvGrpSpPr/>
          <p:nvPr/>
        </p:nvGrpSpPr>
        <p:grpSpPr>
          <a:xfrm>
            <a:off x="1966657" y="1750395"/>
            <a:ext cx="252828" cy="271544"/>
            <a:chOff x="616425" y="2329600"/>
            <a:chExt cx="361700" cy="388475"/>
          </a:xfrm>
        </p:grpSpPr>
        <p:sp>
          <p:nvSpPr>
            <p:cNvPr id="22" name="Google Shape;1038;p50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39;p50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40;p50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041;p50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42;p50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43;p50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44;p50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45;p50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1089;p50"/>
          <p:cNvGrpSpPr/>
          <p:nvPr/>
        </p:nvGrpSpPr>
        <p:grpSpPr>
          <a:xfrm>
            <a:off x="6446488" y="1672541"/>
            <a:ext cx="361785" cy="268993"/>
            <a:chOff x="5247525" y="3007275"/>
            <a:chExt cx="517575" cy="384825"/>
          </a:xfrm>
        </p:grpSpPr>
        <p:sp>
          <p:nvSpPr>
            <p:cNvPr id="31" name="Google Shape;1090;p50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91;p50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154;p50"/>
          <p:cNvGrpSpPr/>
          <p:nvPr/>
        </p:nvGrpSpPr>
        <p:grpSpPr>
          <a:xfrm>
            <a:off x="6381359" y="4041566"/>
            <a:ext cx="309010" cy="308993"/>
            <a:chOff x="576250" y="4319400"/>
            <a:chExt cx="442075" cy="442050"/>
          </a:xfrm>
        </p:grpSpPr>
        <p:sp>
          <p:nvSpPr>
            <p:cNvPr id="34" name="Google Shape;1155;p50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56;p50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57;p50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58;p50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1010;p50"/>
          <p:cNvSpPr/>
          <p:nvPr/>
        </p:nvSpPr>
        <p:spPr>
          <a:xfrm>
            <a:off x="1958575" y="4118959"/>
            <a:ext cx="280072" cy="280072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quick refresher for distinguishing between STEM/STEAM. This resource will  assist in my future classroom as a re… | Stem vs steam, Steam education,  Steam classroo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66"/>
          <a:stretch/>
        </p:blipFill>
        <p:spPr bwMode="auto">
          <a:xfrm>
            <a:off x="3152156" y="1177772"/>
            <a:ext cx="2807373" cy="27286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0484" y="1972017"/>
            <a:ext cx="196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STEM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 + </a:t>
            </a:r>
          </a:p>
          <a:p>
            <a:pPr algn="ctr"/>
            <a:r>
              <a:rPr lang="en-US" sz="2800" b="1" dirty="0" smtClean="0">
                <a:solidFill>
                  <a:srgbClr val="FFB600"/>
                </a:solidFill>
              </a:rPr>
              <a:t>ART</a:t>
            </a:r>
            <a:r>
              <a:rPr lang="uk-UA" sz="2800" b="1" dirty="0" smtClean="0">
                <a:solidFill>
                  <a:srgbClr val="FFB600"/>
                </a:solidFill>
              </a:rPr>
              <a:t>/</a:t>
            </a:r>
            <a:r>
              <a:rPr lang="en-US" sz="2800" b="1" dirty="0" smtClean="0">
                <a:solidFill>
                  <a:srgbClr val="FFB600"/>
                </a:solidFill>
              </a:rPr>
              <a:t>All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=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STE</a:t>
            </a:r>
            <a:r>
              <a:rPr lang="en-US" sz="2800" b="1" dirty="0" smtClean="0">
                <a:solidFill>
                  <a:srgbClr val="FFB600"/>
                </a:solidFill>
              </a:rPr>
              <a:t>A</a:t>
            </a:r>
            <a:r>
              <a:rPr lang="en-US" sz="2800" b="1" dirty="0" smtClean="0">
                <a:solidFill>
                  <a:schemeClr val="bg1"/>
                </a:solidFill>
              </a:rPr>
              <a:t>M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442" y="2058195"/>
            <a:ext cx="2367280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STEAM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+ 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FFB600"/>
                </a:solidFill>
              </a:rPr>
              <a:t>Reading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FFB600"/>
                </a:solidFill>
              </a:rPr>
              <a:t>Robots 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= 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ST</a:t>
            </a:r>
            <a:r>
              <a:rPr lang="en-US" sz="2800" b="1" dirty="0" smtClean="0">
                <a:solidFill>
                  <a:srgbClr val="FFB600"/>
                </a:solidFill>
              </a:rPr>
              <a:t>R</a:t>
            </a:r>
            <a:r>
              <a:rPr lang="en-US" sz="2800" b="1" dirty="0" smtClean="0">
                <a:solidFill>
                  <a:schemeClr val="bg1"/>
                </a:solidFill>
              </a:rPr>
              <a:t>EAM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4485</TotalTime>
  <Words>997</Words>
  <Application>Microsoft Office PowerPoint</Application>
  <PresentationFormat>Экран (16:9)</PresentationFormat>
  <Paragraphs>409</Paragraphs>
  <Slides>28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Arial Narrow</vt:lpstr>
      <vt:lpstr>Lato Light</vt:lpstr>
      <vt:lpstr>Times New Roman</vt:lpstr>
      <vt:lpstr>Lato</vt:lpstr>
      <vt:lpstr>Courier New</vt:lpstr>
      <vt:lpstr>Arial Black</vt:lpstr>
      <vt:lpstr>MS Mincho</vt:lpstr>
      <vt:lpstr>Roboto Slab</vt:lpstr>
      <vt:lpstr>Arial</vt:lpstr>
      <vt:lpstr>Calibri</vt:lpstr>
      <vt:lpstr>Roboto Slab Regular</vt:lpstr>
      <vt:lpstr>Kent template</vt:lpstr>
      <vt:lpstr>STEAM-технології  у закладах позашкільної  освіти</vt:lpstr>
      <vt:lpstr>Концепція  STEAM-технологій  у закладах позашкільної освіти</vt:lpstr>
      <vt:lpstr>Презентация PowerPoint</vt:lpstr>
      <vt:lpstr>Універсальні навички сучасної особистості</vt:lpstr>
      <vt:lpstr>STEM – світовий освітній тренд</vt:lpstr>
      <vt:lpstr>Актуальність</vt:lpstr>
      <vt:lpstr>Що таке STEM  у позашкіллі?</vt:lpstr>
      <vt:lpstr>STEM -  пазл,  що відтворює цілісну картину оточуючого світу</vt:lpstr>
      <vt:lpstr>Презентация PowerPoint</vt:lpstr>
      <vt:lpstr>Мета і завдання STEM-освіти</vt:lpstr>
      <vt:lpstr>Ключові навички</vt:lpstr>
      <vt:lpstr>Презентация PowerPoint</vt:lpstr>
      <vt:lpstr>Презентация PowerPoint</vt:lpstr>
      <vt:lpstr>Виклики і можливості</vt:lpstr>
      <vt:lpstr>Презентация PowerPoint</vt:lpstr>
      <vt:lpstr>Презентация PowerPoint</vt:lpstr>
      <vt:lpstr>STEAM-технології  у закладах позашкільної  освіти</vt:lpstr>
      <vt:lpstr>Презентация PowerPoint</vt:lpstr>
      <vt:lpstr>Презентация PowerPoint</vt:lpstr>
      <vt:lpstr>STEAM-технології  у закладах позашкільної  освіти</vt:lpstr>
      <vt:lpstr>Перспективи діяльності</vt:lpstr>
      <vt:lpstr>Презентация PowerPoint</vt:lpstr>
      <vt:lpstr>Обласний фестиваль  STEM-ідей</vt:lpstr>
      <vt:lpstr>Формат презентації- звіту з участі  у STEM-фестивалі</vt:lpstr>
      <vt:lpstr>Шлях реалізації STEM-ідеї</vt:lpstr>
      <vt:lpstr>Презентация PowerPoint</vt:lpstr>
      <vt:lpstr>Дякуємо!</vt:lpstr>
      <vt:lpstr>STEAM-технології  в закладах позашкільної  освіти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Концепція STEAM-технологій  у закладах позашкільної освіти</dc:title>
  <dc:creator>User</dc:creator>
  <cp:lastModifiedBy>User</cp:lastModifiedBy>
  <cp:revision>107</cp:revision>
  <dcterms:modified xsi:type="dcterms:W3CDTF">2022-01-19T13:47:48Z</dcterms:modified>
</cp:coreProperties>
</file>